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1"/>
  </p:handoutMasterIdLst>
  <p:sldIdLst>
    <p:sldId id="256" r:id="rId3"/>
    <p:sldId id="261" r:id="rId4"/>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7559675" cy="10259695"/>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26.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031" y="1143000"/>
            <a:ext cx="227393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55.png"/><Relationship Id="rId8" Type="http://schemas.openxmlformats.org/officeDocument/2006/relationships/image" Target="../media/image71.jpeg"/><Relationship Id="rId7" Type="http://schemas.openxmlformats.org/officeDocument/2006/relationships/image" Target="../media/image154.png"/><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3" Type="http://schemas.openxmlformats.org/officeDocument/2006/relationships/image" Target="../media/image150.jpeg"/><Relationship Id="rId29" Type="http://schemas.openxmlformats.org/officeDocument/2006/relationships/slideLayout" Target="../slideLayouts/slideLayout1.xml"/><Relationship Id="rId28" Type="http://schemas.openxmlformats.org/officeDocument/2006/relationships/tags" Target="../tags/tag70.xml"/><Relationship Id="rId27" Type="http://schemas.openxmlformats.org/officeDocument/2006/relationships/image" Target="../media/image1.png"/><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image" Target="../media/image149.png"/><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image" Target="../media/image159.png"/><Relationship Id="rId12" Type="http://schemas.openxmlformats.org/officeDocument/2006/relationships/image" Target="../media/image158.png"/><Relationship Id="rId11" Type="http://schemas.openxmlformats.org/officeDocument/2006/relationships/image" Target="../media/image157.png"/><Relationship Id="rId10" Type="http://schemas.openxmlformats.org/officeDocument/2006/relationships/image" Target="../media/image156.png"/><Relationship Id="rId1" Type="http://schemas.openxmlformats.org/officeDocument/2006/relationships/image" Target="../media/image148.png"/></Relationships>
</file>

<file path=ppt/slides/_rels/slide11.xml.rels><?xml version="1.0" encoding="UTF-8" standalone="yes"?>
<Relationships xmlns="http://schemas.openxmlformats.org/package/2006/relationships"><Relationship Id="rId9" Type="http://schemas.openxmlformats.org/officeDocument/2006/relationships/image" Target="../media/image167.png"/><Relationship Id="rId8" Type="http://schemas.openxmlformats.org/officeDocument/2006/relationships/image" Target="../media/image166.png"/><Relationship Id="rId7" Type="http://schemas.openxmlformats.org/officeDocument/2006/relationships/image" Target="../media/image165.png"/><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 Id="rId3" Type="http://schemas.openxmlformats.org/officeDocument/2006/relationships/image" Target="../media/image161.png"/><Relationship Id="rId28" Type="http://schemas.openxmlformats.org/officeDocument/2006/relationships/slideLayout" Target="../slideLayouts/slideLayout1.xml"/><Relationship Id="rId27" Type="http://schemas.openxmlformats.org/officeDocument/2006/relationships/tags" Target="../tags/tag73.xml"/><Relationship Id="rId26" Type="http://schemas.openxmlformats.org/officeDocument/2006/relationships/image" Target="../media/image1.png"/><Relationship Id="rId25" Type="http://schemas.openxmlformats.org/officeDocument/2006/relationships/tags" Target="../tags/tag72.xml"/><Relationship Id="rId24" Type="http://schemas.openxmlformats.org/officeDocument/2006/relationships/image" Target="../media/image37.jpeg"/><Relationship Id="rId23" Type="http://schemas.openxmlformats.org/officeDocument/2006/relationships/image" Target="../media/image180.png"/><Relationship Id="rId22" Type="http://schemas.openxmlformats.org/officeDocument/2006/relationships/image" Target="../media/image179.png"/><Relationship Id="rId21" Type="http://schemas.openxmlformats.org/officeDocument/2006/relationships/image" Target="../media/image178.png"/><Relationship Id="rId20" Type="http://schemas.openxmlformats.org/officeDocument/2006/relationships/image" Target="../media/image71.jpeg"/><Relationship Id="rId2" Type="http://schemas.openxmlformats.org/officeDocument/2006/relationships/image" Target="../media/image160.png"/><Relationship Id="rId19" Type="http://schemas.openxmlformats.org/officeDocument/2006/relationships/image" Target="../media/image177.png"/><Relationship Id="rId18" Type="http://schemas.openxmlformats.org/officeDocument/2006/relationships/image" Target="../media/image176.png"/><Relationship Id="rId17" Type="http://schemas.openxmlformats.org/officeDocument/2006/relationships/image" Target="../media/image175.png"/><Relationship Id="rId16" Type="http://schemas.openxmlformats.org/officeDocument/2006/relationships/image" Target="../media/image174.png"/><Relationship Id="rId15" Type="http://schemas.openxmlformats.org/officeDocument/2006/relationships/image" Target="../media/image173.png"/><Relationship Id="rId14" Type="http://schemas.openxmlformats.org/officeDocument/2006/relationships/image" Target="../media/image172.png"/><Relationship Id="rId13" Type="http://schemas.openxmlformats.org/officeDocument/2006/relationships/image" Target="../media/image171.png"/><Relationship Id="rId12" Type="http://schemas.openxmlformats.org/officeDocument/2006/relationships/image" Target="../media/image170.png"/><Relationship Id="rId11" Type="http://schemas.openxmlformats.org/officeDocument/2006/relationships/image" Target="../media/image169.jpeg"/><Relationship Id="rId10" Type="http://schemas.openxmlformats.org/officeDocument/2006/relationships/image" Target="../media/image168.png"/><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9" Type="http://schemas.openxmlformats.org/officeDocument/2006/relationships/image" Target="../media/image188.png"/><Relationship Id="rId8" Type="http://schemas.openxmlformats.org/officeDocument/2006/relationships/image" Target="../media/image71.jpeg"/><Relationship Id="rId7" Type="http://schemas.openxmlformats.org/officeDocument/2006/relationships/image" Target="../media/image187.png"/><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 Id="rId3" Type="http://schemas.openxmlformats.org/officeDocument/2006/relationships/image" Target="../media/image183.jpeg"/><Relationship Id="rId28" Type="http://schemas.openxmlformats.org/officeDocument/2006/relationships/slideLayout" Target="../slideLayouts/slideLayout1.xml"/><Relationship Id="rId27" Type="http://schemas.openxmlformats.org/officeDocument/2006/relationships/tags" Target="../tags/tag87.xml"/><Relationship Id="rId26" Type="http://schemas.openxmlformats.org/officeDocument/2006/relationships/image" Target="../media/image1.png"/><Relationship Id="rId25" Type="http://schemas.openxmlformats.org/officeDocument/2006/relationships/tags" Target="../tags/tag86.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image" Target="../media/image182.png"/><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image" Target="../media/image191.png"/><Relationship Id="rId11" Type="http://schemas.openxmlformats.org/officeDocument/2006/relationships/image" Target="../media/image190.png"/><Relationship Id="rId10" Type="http://schemas.openxmlformats.org/officeDocument/2006/relationships/image" Target="../media/image189.png"/><Relationship Id="rId1" Type="http://schemas.openxmlformats.org/officeDocument/2006/relationships/image" Target="../media/image181.png"/></Relationships>
</file>

<file path=ppt/slides/_rels/slide13.xml.rels><?xml version="1.0" encoding="UTF-8" standalone="yes"?>
<Relationships xmlns="http://schemas.openxmlformats.org/package/2006/relationships"><Relationship Id="rId9" Type="http://schemas.openxmlformats.org/officeDocument/2006/relationships/image" Target="../media/image199.png"/><Relationship Id="rId8" Type="http://schemas.openxmlformats.org/officeDocument/2006/relationships/image" Target="../media/image198.png"/><Relationship Id="rId7" Type="http://schemas.openxmlformats.org/officeDocument/2006/relationships/image" Target="../media/image197.png"/><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 Id="rId32" Type="http://schemas.openxmlformats.org/officeDocument/2006/relationships/slideLayout" Target="../slideLayouts/slideLayout1.xml"/><Relationship Id="rId31" Type="http://schemas.openxmlformats.org/officeDocument/2006/relationships/tags" Target="../tags/tag90.xml"/><Relationship Id="rId30" Type="http://schemas.openxmlformats.org/officeDocument/2006/relationships/image" Target="../media/image1.png"/><Relationship Id="rId3" Type="http://schemas.openxmlformats.org/officeDocument/2006/relationships/image" Target="../media/image193.png"/><Relationship Id="rId29" Type="http://schemas.openxmlformats.org/officeDocument/2006/relationships/tags" Target="../tags/tag89.xml"/><Relationship Id="rId28" Type="http://schemas.openxmlformats.org/officeDocument/2006/relationships/image" Target="../media/image37.jpeg"/><Relationship Id="rId27" Type="http://schemas.openxmlformats.org/officeDocument/2006/relationships/image" Target="../media/image216.png"/><Relationship Id="rId26" Type="http://schemas.openxmlformats.org/officeDocument/2006/relationships/image" Target="../media/image215.png"/><Relationship Id="rId25" Type="http://schemas.openxmlformats.org/officeDocument/2006/relationships/image" Target="../media/image214.png"/><Relationship Id="rId24" Type="http://schemas.openxmlformats.org/officeDocument/2006/relationships/image" Target="../media/image213.png"/><Relationship Id="rId23" Type="http://schemas.openxmlformats.org/officeDocument/2006/relationships/image" Target="../media/image212.png"/><Relationship Id="rId22" Type="http://schemas.openxmlformats.org/officeDocument/2006/relationships/image" Target="../media/image71.jpeg"/><Relationship Id="rId21" Type="http://schemas.openxmlformats.org/officeDocument/2006/relationships/image" Target="../media/image211.png"/><Relationship Id="rId20" Type="http://schemas.openxmlformats.org/officeDocument/2006/relationships/image" Target="../media/image210.png"/><Relationship Id="rId2" Type="http://schemas.openxmlformats.org/officeDocument/2006/relationships/image" Target="../media/image192.png"/><Relationship Id="rId19" Type="http://schemas.openxmlformats.org/officeDocument/2006/relationships/image" Target="../media/image209.png"/><Relationship Id="rId18" Type="http://schemas.openxmlformats.org/officeDocument/2006/relationships/image" Target="../media/image208.png"/><Relationship Id="rId17" Type="http://schemas.openxmlformats.org/officeDocument/2006/relationships/image" Target="../media/image207.png"/><Relationship Id="rId16" Type="http://schemas.openxmlformats.org/officeDocument/2006/relationships/image" Target="../media/image206.png"/><Relationship Id="rId15" Type="http://schemas.openxmlformats.org/officeDocument/2006/relationships/image" Target="../media/image205.png"/><Relationship Id="rId14" Type="http://schemas.openxmlformats.org/officeDocument/2006/relationships/image" Target="../media/image204.png"/><Relationship Id="rId13" Type="http://schemas.openxmlformats.org/officeDocument/2006/relationships/image" Target="../media/image203.png"/><Relationship Id="rId12" Type="http://schemas.openxmlformats.org/officeDocument/2006/relationships/image" Target="../media/image202.png"/><Relationship Id="rId11" Type="http://schemas.openxmlformats.org/officeDocument/2006/relationships/image" Target="../media/image201.jpeg"/><Relationship Id="rId10" Type="http://schemas.openxmlformats.org/officeDocument/2006/relationships/image" Target="../media/image200.png"/><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9" Type="http://schemas.openxmlformats.org/officeDocument/2006/relationships/image" Target="../media/image225.jpeg"/><Relationship Id="rId8" Type="http://schemas.openxmlformats.org/officeDocument/2006/relationships/image" Target="../media/image224.png"/><Relationship Id="rId7" Type="http://schemas.openxmlformats.org/officeDocument/2006/relationships/image" Target="../media/image223.png"/><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 Id="rId3" Type="http://schemas.openxmlformats.org/officeDocument/2006/relationships/image" Target="../media/image219.png"/><Relationship Id="rId29" Type="http://schemas.openxmlformats.org/officeDocument/2006/relationships/slideLayout" Target="../slideLayouts/slideLayout1.xml"/><Relationship Id="rId28" Type="http://schemas.openxmlformats.org/officeDocument/2006/relationships/tags" Target="../tags/tag104.xml"/><Relationship Id="rId27" Type="http://schemas.openxmlformats.org/officeDocument/2006/relationships/image" Target="../media/image1.png"/><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image" Target="../media/image218.png"/><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image" Target="../media/image9.png"/><Relationship Id="rId12" Type="http://schemas.openxmlformats.org/officeDocument/2006/relationships/image" Target="../media/image228.png"/><Relationship Id="rId11" Type="http://schemas.openxmlformats.org/officeDocument/2006/relationships/image" Target="../media/image227.png"/><Relationship Id="rId10" Type="http://schemas.openxmlformats.org/officeDocument/2006/relationships/image" Target="../media/image226.png"/><Relationship Id="rId1" Type="http://schemas.openxmlformats.org/officeDocument/2006/relationships/image" Target="../media/image217.png"/></Relationships>
</file>

<file path=ppt/slides/_rels/slide15.xml.rels><?xml version="1.0" encoding="UTF-8" standalone="yes"?>
<Relationships xmlns="http://schemas.openxmlformats.org/package/2006/relationships"><Relationship Id="rId9" Type="http://schemas.openxmlformats.org/officeDocument/2006/relationships/image" Target="../media/image236.jpeg"/><Relationship Id="rId8" Type="http://schemas.openxmlformats.org/officeDocument/2006/relationships/image" Target="../media/image235.png"/><Relationship Id="rId7" Type="http://schemas.openxmlformats.org/officeDocument/2006/relationships/image" Target="../media/image234.png"/><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 Id="rId30" Type="http://schemas.openxmlformats.org/officeDocument/2006/relationships/slideLayout" Target="../slideLayouts/slideLayout1.xml"/><Relationship Id="rId3" Type="http://schemas.openxmlformats.org/officeDocument/2006/relationships/image" Target="../media/image230.png"/><Relationship Id="rId29" Type="http://schemas.openxmlformats.org/officeDocument/2006/relationships/tags" Target="../tags/tag107.xml"/><Relationship Id="rId28" Type="http://schemas.openxmlformats.org/officeDocument/2006/relationships/image" Target="../media/image1.png"/><Relationship Id="rId27" Type="http://schemas.openxmlformats.org/officeDocument/2006/relationships/tags" Target="../tags/tag106.xml"/><Relationship Id="rId26" Type="http://schemas.openxmlformats.org/officeDocument/2006/relationships/image" Target="../media/image37.jpeg"/><Relationship Id="rId25" Type="http://schemas.openxmlformats.org/officeDocument/2006/relationships/image" Target="../media/image250.png"/><Relationship Id="rId24" Type="http://schemas.openxmlformats.org/officeDocument/2006/relationships/image" Target="../media/image249.png"/><Relationship Id="rId23" Type="http://schemas.openxmlformats.org/officeDocument/2006/relationships/image" Target="../media/image248.png"/><Relationship Id="rId22" Type="http://schemas.openxmlformats.org/officeDocument/2006/relationships/image" Target="../media/image247.png"/><Relationship Id="rId21" Type="http://schemas.openxmlformats.org/officeDocument/2006/relationships/image" Target="../media/image9.png"/><Relationship Id="rId20" Type="http://schemas.openxmlformats.org/officeDocument/2006/relationships/image" Target="../media/image246.png"/><Relationship Id="rId2" Type="http://schemas.openxmlformats.org/officeDocument/2006/relationships/image" Target="../media/image229.png"/><Relationship Id="rId19" Type="http://schemas.openxmlformats.org/officeDocument/2006/relationships/image" Target="../media/image245.png"/><Relationship Id="rId18" Type="http://schemas.openxmlformats.org/officeDocument/2006/relationships/image" Target="../media/image244.png"/><Relationship Id="rId17" Type="http://schemas.openxmlformats.org/officeDocument/2006/relationships/image" Target="../media/image243.png"/><Relationship Id="rId16" Type="http://schemas.openxmlformats.org/officeDocument/2006/relationships/image" Target="../media/image242.png"/><Relationship Id="rId15" Type="http://schemas.openxmlformats.org/officeDocument/2006/relationships/image" Target="../media/image241.png"/><Relationship Id="rId14" Type="http://schemas.openxmlformats.org/officeDocument/2006/relationships/image" Target="../media/image240.png"/><Relationship Id="rId13" Type="http://schemas.openxmlformats.org/officeDocument/2006/relationships/image" Target="../media/image239.png"/><Relationship Id="rId12" Type="http://schemas.openxmlformats.org/officeDocument/2006/relationships/image" Target="../media/image172.png"/><Relationship Id="rId11" Type="http://schemas.openxmlformats.org/officeDocument/2006/relationships/image" Target="../media/image238.png"/><Relationship Id="rId10" Type="http://schemas.openxmlformats.org/officeDocument/2006/relationships/image" Target="../media/image237.png"/><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9" Type="http://schemas.openxmlformats.org/officeDocument/2006/relationships/image" Target="../media/image259.png"/><Relationship Id="rId8" Type="http://schemas.openxmlformats.org/officeDocument/2006/relationships/image" Target="../media/image258.png"/><Relationship Id="rId7" Type="http://schemas.openxmlformats.org/officeDocument/2006/relationships/image" Target="../media/image257.png"/><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 Id="rId36" Type="http://schemas.openxmlformats.org/officeDocument/2006/relationships/slideLayout" Target="../slideLayouts/slideLayout1.xml"/><Relationship Id="rId35" Type="http://schemas.openxmlformats.org/officeDocument/2006/relationships/tags" Target="../tags/tag122.xml"/><Relationship Id="rId34" Type="http://schemas.openxmlformats.org/officeDocument/2006/relationships/image" Target="../media/image1.png"/><Relationship Id="rId33" Type="http://schemas.openxmlformats.org/officeDocument/2006/relationships/tags" Target="../tags/tag121.xml"/><Relationship Id="rId32" Type="http://schemas.openxmlformats.org/officeDocument/2006/relationships/tags" Target="../tags/tag120.xml"/><Relationship Id="rId31" Type="http://schemas.openxmlformats.org/officeDocument/2006/relationships/tags" Target="../tags/tag119.xml"/><Relationship Id="rId30" Type="http://schemas.openxmlformats.org/officeDocument/2006/relationships/tags" Target="../tags/tag118.xml"/><Relationship Id="rId3" Type="http://schemas.openxmlformats.org/officeDocument/2006/relationships/image" Target="../media/image253.jpeg"/><Relationship Id="rId29" Type="http://schemas.openxmlformats.org/officeDocument/2006/relationships/tags" Target="../tags/tag117.xml"/><Relationship Id="rId28" Type="http://schemas.openxmlformats.org/officeDocument/2006/relationships/tags" Target="../tags/tag116.xml"/><Relationship Id="rId27" Type="http://schemas.openxmlformats.org/officeDocument/2006/relationships/tags" Target="../tags/tag115.xml"/><Relationship Id="rId26" Type="http://schemas.openxmlformats.org/officeDocument/2006/relationships/tags" Target="../tags/tag114.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image" Target="../media/image252.png"/><Relationship Id="rId19" Type="http://schemas.openxmlformats.org/officeDocument/2006/relationships/image" Target="../media/image269.png"/><Relationship Id="rId18" Type="http://schemas.openxmlformats.org/officeDocument/2006/relationships/image" Target="../media/image268.png"/><Relationship Id="rId17" Type="http://schemas.openxmlformats.org/officeDocument/2006/relationships/image" Target="../media/image267.png"/><Relationship Id="rId16" Type="http://schemas.openxmlformats.org/officeDocument/2006/relationships/image" Target="../media/image266.png"/><Relationship Id="rId15" Type="http://schemas.openxmlformats.org/officeDocument/2006/relationships/image" Target="../media/image265.png"/><Relationship Id="rId14" Type="http://schemas.openxmlformats.org/officeDocument/2006/relationships/image" Target="../media/image264.png"/><Relationship Id="rId13" Type="http://schemas.openxmlformats.org/officeDocument/2006/relationships/image" Target="../media/image263.png"/><Relationship Id="rId12" Type="http://schemas.openxmlformats.org/officeDocument/2006/relationships/image" Target="../media/image262.png"/><Relationship Id="rId11" Type="http://schemas.openxmlformats.org/officeDocument/2006/relationships/image" Target="../media/image261.png"/><Relationship Id="rId10" Type="http://schemas.openxmlformats.org/officeDocument/2006/relationships/image" Target="../media/image260.jpeg"/><Relationship Id="rId1" Type="http://schemas.openxmlformats.org/officeDocument/2006/relationships/image" Target="../media/image251.png"/></Relationships>
</file>

<file path=ppt/slides/_rels/slide17.xml.rels><?xml version="1.0" encoding="UTF-8" standalone="yes"?>
<Relationships xmlns="http://schemas.openxmlformats.org/package/2006/relationships"><Relationship Id="rId9" Type="http://schemas.openxmlformats.org/officeDocument/2006/relationships/image" Target="../media/image277.png"/><Relationship Id="rId8" Type="http://schemas.openxmlformats.org/officeDocument/2006/relationships/image" Target="../media/image276.png"/><Relationship Id="rId7" Type="http://schemas.openxmlformats.org/officeDocument/2006/relationships/image" Target="../media/image275.png"/><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 Id="rId31" Type="http://schemas.openxmlformats.org/officeDocument/2006/relationships/slideLayout" Target="../slideLayouts/slideLayout1.xml"/><Relationship Id="rId30" Type="http://schemas.openxmlformats.org/officeDocument/2006/relationships/tags" Target="../tags/tag125.xml"/><Relationship Id="rId3" Type="http://schemas.openxmlformats.org/officeDocument/2006/relationships/image" Target="../media/image271.png"/><Relationship Id="rId29" Type="http://schemas.openxmlformats.org/officeDocument/2006/relationships/image" Target="../media/image1.png"/><Relationship Id="rId28" Type="http://schemas.openxmlformats.org/officeDocument/2006/relationships/tags" Target="../tags/tag124.xml"/><Relationship Id="rId27" Type="http://schemas.openxmlformats.org/officeDocument/2006/relationships/image" Target="../media/image37.jpeg"/><Relationship Id="rId26" Type="http://schemas.openxmlformats.org/officeDocument/2006/relationships/image" Target="../media/image294.png"/><Relationship Id="rId25" Type="http://schemas.openxmlformats.org/officeDocument/2006/relationships/image" Target="../media/image293.png"/><Relationship Id="rId24" Type="http://schemas.openxmlformats.org/officeDocument/2006/relationships/image" Target="../media/image292.png"/><Relationship Id="rId23" Type="http://schemas.openxmlformats.org/officeDocument/2006/relationships/image" Target="../media/image291.png"/><Relationship Id="rId22" Type="http://schemas.openxmlformats.org/officeDocument/2006/relationships/image" Target="../media/image290.png"/><Relationship Id="rId21" Type="http://schemas.openxmlformats.org/officeDocument/2006/relationships/image" Target="../media/image289.png"/><Relationship Id="rId20" Type="http://schemas.openxmlformats.org/officeDocument/2006/relationships/image" Target="../media/image288.png"/><Relationship Id="rId2" Type="http://schemas.openxmlformats.org/officeDocument/2006/relationships/image" Target="../media/image270.png"/><Relationship Id="rId19" Type="http://schemas.openxmlformats.org/officeDocument/2006/relationships/image" Target="../media/image287.png"/><Relationship Id="rId18" Type="http://schemas.openxmlformats.org/officeDocument/2006/relationships/image" Target="../media/image286.png"/><Relationship Id="rId17" Type="http://schemas.openxmlformats.org/officeDocument/2006/relationships/image" Target="../media/image285.png"/><Relationship Id="rId16" Type="http://schemas.openxmlformats.org/officeDocument/2006/relationships/image" Target="../media/image284.png"/><Relationship Id="rId15" Type="http://schemas.openxmlformats.org/officeDocument/2006/relationships/image" Target="../media/image283.png"/><Relationship Id="rId14" Type="http://schemas.openxmlformats.org/officeDocument/2006/relationships/image" Target="../media/image282.png"/><Relationship Id="rId13" Type="http://schemas.openxmlformats.org/officeDocument/2006/relationships/image" Target="../media/image281.png"/><Relationship Id="rId12" Type="http://schemas.openxmlformats.org/officeDocument/2006/relationships/image" Target="../media/image280.png"/><Relationship Id="rId11" Type="http://schemas.openxmlformats.org/officeDocument/2006/relationships/image" Target="../media/image279.jpeg"/><Relationship Id="rId10" Type="http://schemas.openxmlformats.org/officeDocument/2006/relationships/image" Target="../media/image278.png"/><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tags" Target="../tags/tag2.xml"/><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9" Type="http://schemas.openxmlformats.org/officeDocument/2006/relationships/slideLayout" Target="../slideLayouts/slideLayout1.xml"/><Relationship Id="rId28" Type="http://schemas.openxmlformats.org/officeDocument/2006/relationships/tags" Target="../tags/tag5.xml"/><Relationship Id="rId27" Type="http://schemas.openxmlformats.org/officeDocument/2006/relationships/image" Target="../media/image1.png"/><Relationship Id="rId26" Type="http://schemas.openxmlformats.org/officeDocument/2006/relationships/tags" Target="../tags/tag4.xml"/><Relationship Id="rId25" Type="http://schemas.openxmlformats.org/officeDocument/2006/relationships/image" Target="../media/image37.jpeg"/><Relationship Id="rId24" Type="http://schemas.openxmlformats.org/officeDocument/2006/relationships/image" Target="../media/image36.png"/><Relationship Id="rId23" Type="http://schemas.openxmlformats.org/officeDocument/2006/relationships/image" Target="../media/image9.png"/><Relationship Id="rId22" Type="http://schemas.openxmlformats.org/officeDocument/2006/relationships/image" Target="../media/image35.png"/><Relationship Id="rId21" Type="http://schemas.openxmlformats.org/officeDocument/2006/relationships/image" Target="../media/image34.png"/><Relationship Id="rId20" Type="http://schemas.openxmlformats.org/officeDocument/2006/relationships/image" Target="../media/image33.png"/><Relationship Id="rId2" Type="http://schemas.openxmlformats.org/officeDocument/2006/relationships/image" Target="../media/image15.png"/><Relationship Id="rId19" Type="http://schemas.openxmlformats.org/officeDocument/2006/relationships/image" Target="../media/image32.png"/><Relationship Id="rId18" Type="http://schemas.openxmlformats.org/officeDocument/2006/relationships/image" Target="../media/image31.png"/><Relationship Id="rId17" Type="http://schemas.openxmlformats.org/officeDocument/2006/relationships/image" Target="../media/image30.png"/><Relationship Id="rId16" Type="http://schemas.openxmlformats.org/officeDocument/2006/relationships/image" Target="../media/image29.png"/><Relationship Id="rId15" Type="http://schemas.openxmlformats.org/officeDocument/2006/relationships/image" Target="../media/image28.png"/><Relationship Id="rId14" Type="http://schemas.openxmlformats.org/officeDocument/2006/relationships/image" Target="../media/image27.png"/><Relationship Id="rId13" Type="http://schemas.openxmlformats.org/officeDocument/2006/relationships/image" Target="../media/image26.png"/><Relationship Id="rId12" Type="http://schemas.openxmlformats.org/officeDocument/2006/relationships/image" Target="../media/image25.png"/><Relationship Id="rId11" Type="http://schemas.openxmlformats.org/officeDocument/2006/relationships/image" Target="../media/image24.png"/><Relationship Id="rId10" Type="http://schemas.openxmlformats.org/officeDocument/2006/relationships/image" Target="../media/image23.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46.jpe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jpeg"/><Relationship Id="rId29" Type="http://schemas.openxmlformats.org/officeDocument/2006/relationships/slideLayout" Target="../slideLayouts/slideLayout1.xml"/><Relationship Id="rId28" Type="http://schemas.openxmlformats.org/officeDocument/2006/relationships/tags" Target="../tags/tag19.xml"/><Relationship Id="rId27" Type="http://schemas.openxmlformats.org/officeDocument/2006/relationships/image" Target="../media/image1.png"/><Relationship Id="rId26" Type="http://schemas.openxmlformats.org/officeDocument/2006/relationships/tags" Target="../tags/tag18.xml"/><Relationship Id="rId25" Type="http://schemas.openxmlformats.org/officeDocument/2006/relationships/tags" Target="../tags/tag17.xml"/><Relationship Id="rId24" Type="http://schemas.openxmlformats.org/officeDocument/2006/relationships/tags" Target="../tags/tag16.xml"/><Relationship Id="rId23" Type="http://schemas.openxmlformats.org/officeDocument/2006/relationships/tags" Target="../tags/tag15.xml"/><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image" Target="../media/image39.png"/><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57.png"/><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0" Type="http://schemas.openxmlformats.org/officeDocument/2006/relationships/slideLayout" Target="../slideLayouts/slideLayout1.xml"/><Relationship Id="rId3" Type="http://schemas.openxmlformats.org/officeDocument/2006/relationships/image" Target="../media/image52.png"/><Relationship Id="rId29" Type="http://schemas.openxmlformats.org/officeDocument/2006/relationships/tags" Target="../tags/tag22.xml"/><Relationship Id="rId28" Type="http://schemas.openxmlformats.org/officeDocument/2006/relationships/image" Target="../media/image1.png"/><Relationship Id="rId27" Type="http://schemas.openxmlformats.org/officeDocument/2006/relationships/tags" Target="../tags/tag21.xml"/><Relationship Id="rId26" Type="http://schemas.openxmlformats.org/officeDocument/2006/relationships/image" Target="../media/image37.jpeg"/><Relationship Id="rId25" Type="http://schemas.openxmlformats.org/officeDocument/2006/relationships/image" Target="../media/image74.png"/><Relationship Id="rId24" Type="http://schemas.openxmlformats.org/officeDocument/2006/relationships/image" Target="../media/image73.png"/><Relationship Id="rId23" Type="http://schemas.openxmlformats.org/officeDocument/2006/relationships/image" Target="../media/image72.png"/><Relationship Id="rId22" Type="http://schemas.openxmlformats.org/officeDocument/2006/relationships/image" Target="../media/image71.jpeg"/><Relationship Id="rId21" Type="http://schemas.openxmlformats.org/officeDocument/2006/relationships/image" Target="../media/image70.png"/><Relationship Id="rId20" Type="http://schemas.openxmlformats.org/officeDocument/2006/relationships/image" Target="../media/image69.png"/><Relationship Id="rId2" Type="http://schemas.openxmlformats.org/officeDocument/2006/relationships/image" Target="../media/image51.png"/><Relationship Id="rId19" Type="http://schemas.openxmlformats.org/officeDocument/2006/relationships/image" Target="../media/image68.png"/><Relationship Id="rId18" Type="http://schemas.openxmlformats.org/officeDocument/2006/relationships/image" Target="../media/image67.png"/><Relationship Id="rId17" Type="http://schemas.openxmlformats.org/officeDocument/2006/relationships/image" Target="../media/image66.png"/><Relationship Id="rId16" Type="http://schemas.openxmlformats.org/officeDocument/2006/relationships/image" Target="../media/image65.png"/><Relationship Id="rId15" Type="http://schemas.openxmlformats.org/officeDocument/2006/relationships/image" Target="../media/image64.png"/><Relationship Id="rId14" Type="http://schemas.openxmlformats.org/officeDocument/2006/relationships/image" Target="../media/image63.png"/><Relationship Id="rId13" Type="http://schemas.openxmlformats.org/officeDocument/2006/relationships/image" Target="../media/image62.jpeg"/><Relationship Id="rId12" Type="http://schemas.openxmlformats.org/officeDocument/2006/relationships/image" Target="../media/image61.png"/><Relationship Id="rId11" Type="http://schemas.openxmlformats.org/officeDocument/2006/relationships/image" Target="../media/image60.png"/><Relationship Id="rId10" Type="http://schemas.openxmlformats.org/officeDocument/2006/relationships/image" Target="../media/image59.png"/><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9" Type="http://schemas.openxmlformats.org/officeDocument/2006/relationships/image" Target="../media/image71.jpeg"/><Relationship Id="rId8" Type="http://schemas.openxmlformats.org/officeDocument/2006/relationships/image" Target="../media/image82.png"/><Relationship Id="rId7" Type="http://schemas.openxmlformats.org/officeDocument/2006/relationships/image" Target="../media/image81.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32" Type="http://schemas.openxmlformats.org/officeDocument/2006/relationships/slideLayout" Target="../slideLayouts/slideLayout1.xml"/><Relationship Id="rId31" Type="http://schemas.openxmlformats.org/officeDocument/2006/relationships/tags" Target="../tags/tag36.xml"/><Relationship Id="rId30" Type="http://schemas.openxmlformats.org/officeDocument/2006/relationships/image" Target="../media/image1.png"/><Relationship Id="rId3" Type="http://schemas.openxmlformats.org/officeDocument/2006/relationships/image" Target="../media/image77.jpeg"/><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tags" Target="../tags/tag33.xml"/><Relationship Id="rId26" Type="http://schemas.openxmlformats.org/officeDocument/2006/relationships/tags" Target="../tags/tag32.xml"/><Relationship Id="rId25" Type="http://schemas.openxmlformats.org/officeDocument/2006/relationships/tags" Target="../tags/tag3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image" Target="../media/image76.png"/><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image" Target="../media/image89.png"/><Relationship Id="rId15" Type="http://schemas.openxmlformats.org/officeDocument/2006/relationships/image" Target="../media/image88.png"/><Relationship Id="rId14" Type="http://schemas.openxmlformats.org/officeDocument/2006/relationships/image" Target="../media/image87.png"/><Relationship Id="rId13" Type="http://schemas.openxmlformats.org/officeDocument/2006/relationships/image" Target="../media/image86.png"/><Relationship Id="rId12" Type="http://schemas.openxmlformats.org/officeDocument/2006/relationships/image" Target="../media/image85.png"/><Relationship Id="rId11" Type="http://schemas.openxmlformats.org/officeDocument/2006/relationships/image" Target="../media/image84.png"/><Relationship Id="rId10" Type="http://schemas.openxmlformats.org/officeDocument/2006/relationships/image" Target="../media/image83.png"/><Relationship Id="rId1" Type="http://schemas.openxmlformats.org/officeDocument/2006/relationships/image" Target="../media/image75.png"/></Relationships>
</file>

<file path=ppt/slides/_rels/slide7.xml.rels><?xml version="1.0" encoding="UTF-8" standalone="yes"?>
<Relationships xmlns="http://schemas.openxmlformats.org/package/2006/relationships"><Relationship Id="rId9" Type="http://schemas.openxmlformats.org/officeDocument/2006/relationships/image" Target="../media/image97.png"/><Relationship Id="rId8" Type="http://schemas.openxmlformats.org/officeDocument/2006/relationships/image" Target="../media/image96.png"/><Relationship Id="rId7" Type="http://schemas.openxmlformats.org/officeDocument/2006/relationships/image" Target="../media/image95.png"/><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3" Type="http://schemas.openxmlformats.org/officeDocument/2006/relationships/image" Target="../media/image91.png"/><Relationship Id="rId29" Type="http://schemas.openxmlformats.org/officeDocument/2006/relationships/slideLayout" Target="../slideLayouts/slideLayout1.xml"/><Relationship Id="rId28" Type="http://schemas.openxmlformats.org/officeDocument/2006/relationships/tags" Target="../tags/tag39.xml"/><Relationship Id="rId27" Type="http://schemas.openxmlformats.org/officeDocument/2006/relationships/image" Target="../media/image1.png"/><Relationship Id="rId26" Type="http://schemas.openxmlformats.org/officeDocument/2006/relationships/tags" Target="../tags/tag38.xml"/><Relationship Id="rId25" Type="http://schemas.openxmlformats.org/officeDocument/2006/relationships/image" Target="../media/image37.jpeg"/><Relationship Id="rId24" Type="http://schemas.openxmlformats.org/officeDocument/2006/relationships/image" Target="../media/image111.png"/><Relationship Id="rId23" Type="http://schemas.openxmlformats.org/officeDocument/2006/relationships/image" Target="../media/image110.png"/><Relationship Id="rId22" Type="http://schemas.openxmlformats.org/officeDocument/2006/relationships/image" Target="../media/image109.png"/><Relationship Id="rId21" Type="http://schemas.openxmlformats.org/officeDocument/2006/relationships/image" Target="../media/image71.jpeg"/><Relationship Id="rId20" Type="http://schemas.openxmlformats.org/officeDocument/2006/relationships/image" Target="../media/image108.png"/><Relationship Id="rId2" Type="http://schemas.openxmlformats.org/officeDocument/2006/relationships/image" Target="../media/image90.png"/><Relationship Id="rId19" Type="http://schemas.openxmlformats.org/officeDocument/2006/relationships/image" Target="../media/image107.png"/><Relationship Id="rId18" Type="http://schemas.openxmlformats.org/officeDocument/2006/relationships/image" Target="../media/image106.png"/><Relationship Id="rId17" Type="http://schemas.openxmlformats.org/officeDocument/2006/relationships/image" Target="../media/image105.png"/><Relationship Id="rId16" Type="http://schemas.openxmlformats.org/officeDocument/2006/relationships/image" Target="../media/image104.png"/><Relationship Id="rId15" Type="http://schemas.openxmlformats.org/officeDocument/2006/relationships/image" Target="../media/image103.png"/><Relationship Id="rId14" Type="http://schemas.openxmlformats.org/officeDocument/2006/relationships/image" Target="../media/image102.png"/><Relationship Id="rId13" Type="http://schemas.openxmlformats.org/officeDocument/2006/relationships/image" Target="../media/image101.png"/><Relationship Id="rId12" Type="http://schemas.openxmlformats.org/officeDocument/2006/relationships/image" Target="../media/image100.jpeg"/><Relationship Id="rId11" Type="http://schemas.openxmlformats.org/officeDocument/2006/relationships/image" Target="../media/image99.png"/><Relationship Id="rId10" Type="http://schemas.openxmlformats.org/officeDocument/2006/relationships/image" Target="../media/image98.pn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9" Type="http://schemas.openxmlformats.org/officeDocument/2006/relationships/image" Target="../media/image120.png"/><Relationship Id="rId8" Type="http://schemas.openxmlformats.org/officeDocument/2006/relationships/image" Target="../media/image119.png"/><Relationship Id="rId7" Type="http://schemas.openxmlformats.org/officeDocument/2006/relationships/image" Target="../media/image118.png"/><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3" Type="http://schemas.openxmlformats.org/officeDocument/2006/relationships/image" Target="../media/image114.jpeg"/><Relationship Id="rId29" Type="http://schemas.openxmlformats.org/officeDocument/2006/relationships/slideLayout" Target="../slideLayouts/slideLayout1.xml"/><Relationship Id="rId28" Type="http://schemas.openxmlformats.org/officeDocument/2006/relationships/tags" Target="../tags/tag53.xml"/><Relationship Id="rId27" Type="http://schemas.openxmlformats.org/officeDocument/2006/relationships/image" Target="../media/image1.png"/><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image" Target="../media/image113.png"/><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image" Target="../media/image124.png"/><Relationship Id="rId12" Type="http://schemas.openxmlformats.org/officeDocument/2006/relationships/image" Target="../media/image123.png"/><Relationship Id="rId11" Type="http://schemas.openxmlformats.org/officeDocument/2006/relationships/image" Target="../media/image122.png"/><Relationship Id="rId10" Type="http://schemas.openxmlformats.org/officeDocument/2006/relationships/image" Target="../media/image121.png"/><Relationship Id="rId1" Type="http://schemas.openxmlformats.org/officeDocument/2006/relationships/image" Target="../media/image112.png"/></Relationships>
</file>

<file path=ppt/slides/_rels/slide9.xml.rels><?xml version="1.0" encoding="UTF-8" standalone="yes"?>
<Relationships xmlns="http://schemas.openxmlformats.org/package/2006/relationships"><Relationship Id="rId9" Type="http://schemas.openxmlformats.org/officeDocument/2006/relationships/image" Target="../media/image132.jpeg"/><Relationship Id="rId8" Type="http://schemas.openxmlformats.org/officeDocument/2006/relationships/image" Target="../media/image131.png"/><Relationship Id="rId7" Type="http://schemas.openxmlformats.org/officeDocument/2006/relationships/image" Target="../media/image130.png"/><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30" Type="http://schemas.openxmlformats.org/officeDocument/2006/relationships/slideLayout" Target="../slideLayouts/slideLayout1.xml"/><Relationship Id="rId3" Type="http://schemas.openxmlformats.org/officeDocument/2006/relationships/image" Target="../media/image126.png"/><Relationship Id="rId29" Type="http://schemas.openxmlformats.org/officeDocument/2006/relationships/tags" Target="../tags/tag56.xml"/><Relationship Id="rId28" Type="http://schemas.openxmlformats.org/officeDocument/2006/relationships/image" Target="../media/image1.png"/><Relationship Id="rId27" Type="http://schemas.openxmlformats.org/officeDocument/2006/relationships/tags" Target="../tags/tag55.xml"/><Relationship Id="rId26" Type="http://schemas.openxmlformats.org/officeDocument/2006/relationships/image" Target="../media/image37.jpeg"/><Relationship Id="rId25" Type="http://schemas.openxmlformats.org/officeDocument/2006/relationships/image" Target="../media/image147.png"/><Relationship Id="rId24" Type="http://schemas.openxmlformats.org/officeDocument/2006/relationships/image" Target="../media/image146.png"/><Relationship Id="rId23" Type="http://schemas.openxmlformats.org/officeDocument/2006/relationships/image" Target="../media/image9.png"/><Relationship Id="rId22" Type="http://schemas.openxmlformats.org/officeDocument/2006/relationships/image" Target="../media/image145.png"/><Relationship Id="rId21" Type="http://schemas.openxmlformats.org/officeDocument/2006/relationships/image" Target="../media/image144.png"/><Relationship Id="rId20" Type="http://schemas.openxmlformats.org/officeDocument/2006/relationships/image" Target="../media/image143.png"/><Relationship Id="rId2" Type="http://schemas.openxmlformats.org/officeDocument/2006/relationships/image" Target="../media/image125.png"/><Relationship Id="rId19" Type="http://schemas.openxmlformats.org/officeDocument/2006/relationships/image" Target="../media/image142.png"/><Relationship Id="rId18" Type="http://schemas.openxmlformats.org/officeDocument/2006/relationships/image" Target="../media/image141.png"/><Relationship Id="rId17" Type="http://schemas.openxmlformats.org/officeDocument/2006/relationships/image" Target="../media/image140.png"/><Relationship Id="rId16" Type="http://schemas.openxmlformats.org/officeDocument/2006/relationships/image" Target="../media/image139.png"/><Relationship Id="rId15" Type="http://schemas.openxmlformats.org/officeDocument/2006/relationships/image" Target="../media/image138.png"/><Relationship Id="rId14" Type="http://schemas.openxmlformats.org/officeDocument/2006/relationships/image" Target="../media/image137.png"/><Relationship Id="rId13" Type="http://schemas.openxmlformats.org/officeDocument/2006/relationships/image" Target="../media/image136.png"/><Relationship Id="rId12" Type="http://schemas.openxmlformats.org/officeDocument/2006/relationships/image" Target="../media/image135.png"/><Relationship Id="rId11" Type="http://schemas.openxmlformats.org/officeDocument/2006/relationships/image" Target="../media/image134.png"/><Relationship Id="rId10" Type="http://schemas.openxmlformats.org/officeDocument/2006/relationships/image" Target="../media/image133.png"/><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如本科技英文LOGO"/>
          <p:cNvPicPr/>
          <p:nvPr/>
        </p:nvPicPr>
        <p:blipFill>
          <a:blip r:embed="rId1"/>
          <a:stretch>
            <a:fillRect/>
          </a:stretch>
        </p:blipFill>
        <p:spPr>
          <a:xfrm>
            <a:off x="5318760" y="473075"/>
            <a:ext cx="1928495" cy="338455"/>
          </a:xfrm>
          <a:prstGeom prst="rect">
            <a:avLst/>
          </a:prstGeom>
        </p:spPr>
      </p:pic>
      <p:sp>
        <p:nvSpPr>
          <p:cNvPr id="2" name="textbox 2"/>
          <p:cNvSpPr/>
          <p:nvPr/>
        </p:nvSpPr>
        <p:spPr>
          <a:xfrm>
            <a:off x="342265" y="4316730"/>
            <a:ext cx="6904990" cy="1134745"/>
          </a:xfrm>
          <a:prstGeom prst="rect">
            <a:avLst/>
          </a:prstGeom>
        </p:spPr>
        <p:txBody>
          <a:bodyPr vert="horz" wrap="square" lIns="0" tIns="0" rIns="0" bIns="0"/>
          <a:lstStyle/>
          <a:p>
            <a:pPr algn="l" rtl="0" eaLnBrk="0">
              <a:lnSpc>
                <a:spcPct val="100000"/>
              </a:lnSpc>
            </a:pPr>
            <a:endParaRPr lang="en-US" altLang="en-US" sz="100" dirty="0"/>
          </a:p>
          <a:p>
            <a:pPr marL="12700" algn="ctr" rtl="0" eaLnBrk="0">
              <a:lnSpc>
                <a:spcPct val="88000"/>
              </a:lnSpc>
            </a:pPr>
            <a:r>
              <a:rPr sz="4600" b="1"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RVC</a:t>
            </a:r>
            <a:r>
              <a:rPr sz="46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4600"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4600"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eries</a:t>
            </a:r>
            <a:endParaRPr sz="46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ctr" rtl="0" eaLnBrk="0">
              <a:lnSpc>
                <a:spcPct val="88000"/>
              </a:lnSpc>
            </a:pPr>
            <a:r>
              <a:rPr sz="46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3D Area Scanner</a:t>
            </a:r>
            <a:endParaRPr sz="46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lang="en-US" altLang="en-US" sz="1000" dirty="0"/>
          </a:p>
          <a:p>
            <a:pPr algn="ctr" rtl="0" eaLnBrk="0">
              <a:lnSpc>
                <a:spcPct val="84000"/>
              </a:lnSpc>
              <a:spcBef>
                <a:spcPts val="0"/>
              </a:spcBef>
            </a:pPr>
            <a:r>
              <a:rPr sz="2600" b="1"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RVC-I </a:t>
            </a:r>
            <a:r>
              <a:rPr sz="26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series </a:t>
            </a:r>
            <a:endParaRPr lang="en-US" altLang="en-US" sz="2600" dirty="0">
              <a:latin typeface="微软雅黑" panose="020B0503020204020204" charset="-122"/>
              <a:ea typeface="微软雅黑" panose="020B0503020204020204" charset="-122"/>
            </a:endParaRPr>
          </a:p>
        </p:txBody>
      </p:sp>
      <p:sp>
        <p:nvSpPr>
          <p:cNvPr id="4" name="textbox 4"/>
          <p:cNvSpPr/>
          <p:nvPr/>
        </p:nvSpPr>
        <p:spPr>
          <a:xfrm>
            <a:off x="2748798" y="9379090"/>
            <a:ext cx="2091689" cy="275590"/>
          </a:xfrm>
          <a:prstGeom prst="rect">
            <a:avLst/>
          </a:prstGeom>
        </p:spPr>
        <p:txBody>
          <a:bodyPr vert="horz" wrap="square" lIns="0" tIns="0" rIns="0" bIns="0"/>
          <a:lstStyle/>
          <a:p>
            <a:pPr algn="l" rtl="0" eaLnBrk="0">
              <a:lnSpc>
                <a:spcPct val="83000"/>
              </a:lnSpc>
            </a:pPr>
            <a:endParaRPr lang="en-US" altLang="en-US" sz="100" dirty="0"/>
          </a:p>
          <a:p>
            <a:pPr marL="12700" algn="ctr" rtl="0" eaLnBrk="0">
              <a:lnSpc>
                <a:spcPts val="1965"/>
              </a:lnSpc>
            </a:pPr>
            <a:r>
              <a:rPr sz="1400" kern="0" spc="290" dirty="0">
                <a:solidFill>
                  <a:srgbClr val="231F20">
                    <a:alpha val="69803"/>
                  </a:srgbClr>
                </a:solidFill>
                <a:latin typeface="Arial" panose="020B0604020202020204"/>
                <a:ea typeface="Arial" panose="020B0604020202020204"/>
                <a:cs typeface="Arial" panose="020B0604020202020204"/>
              </a:rPr>
              <a:t>www.rvbust.com</a:t>
            </a:r>
            <a:endParaRPr lang="en-US" altLang="en-US" sz="1400" dirty="0"/>
          </a:p>
        </p:txBody>
      </p:sp>
      <p:sp>
        <p:nvSpPr>
          <p:cNvPr id="10" name="textbox 10"/>
          <p:cNvSpPr/>
          <p:nvPr/>
        </p:nvSpPr>
        <p:spPr>
          <a:xfrm>
            <a:off x="5874385" y="758825"/>
            <a:ext cx="1449070" cy="17208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rect"/>
          <p:cNvSpPr/>
          <p:nvPr/>
        </p:nvSpPr>
        <p:spPr>
          <a:xfrm>
            <a:off x="0" y="3458870"/>
            <a:ext cx="7551344" cy="6801129"/>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1054" name="textbox 1054"/>
          <p:cNvSpPr/>
          <p:nvPr/>
        </p:nvSpPr>
        <p:spPr>
          <a:xfrm>
            <a:off x="406400" y="843915"/>
            <a:ext cx="6730365" cy="2615565"/>
          </a:xfrm>
          <a:prstGeom prst="rect">
            <a:avLst/>
          </a:prstGeom>
        </p:spPr>
        <p:txBody>
          <a:bodyPr vert="horz" wrap="square" lIns="0" tIns="0" rIns="0" bIns="0"/>
          <a:lstStyle/>
          <a:p>
            <a:pPr algn="l" rtl="0" eaLnBrk="0">
              <a:lnSpc>
                <a:spcPct val="91000"/>
              </a:lnSpc>
            </a:pPr>
            <a:endParaRPr lang="en-US" altLang="en-US" sz="100" dirty="0"/>
          </a:p>
          <a:p>
            <a:pPr marL="18415"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RVC-I3240</a:t>
            </a:r>
            <a:endParaRPr lang="en-US" altLang="en-US" sz="3600" dirty="0"/>
          </a:p>
          <a:p>
            <a:pPr marL="12700" algn="l" rtl="0" eaLnBrk="0">
              <a:lnSpc>
                <a:spcPct val="89000"/>
              </a:lnSpc>
              <a:spcBef>
                <a:spcPts val="200"/>
              </a:spcBef>
            </a:pPr>
            <a:r>
              <a:rPr sz="4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4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High-precision</a:t>
            </a:r>
            <a:r>
              <a:rPr sz="4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1000"/>
              </a:lnSpc>
            </a:pPr>
            <a:endParaRPr lang="en-US" altLang="en-US" sz="1000" dirty="0"/>
          </a:p>
          <a:p>
            <a:pPr algn="l" rtl="0" eaLnBrk="0">
              <a:lnSpc>
                <a:spcPct val="125000"/>
              </a:lnSpc>
            </a:pPr>
            <a:endParaRPr lang="en-US" altLang="en-US" sz="200" dirty="0"/>
          </a:p>
          <a:p>
            <a:pPr marL="23495" indent="6350" algn="l" rtl="0" eaLnBrk="0">
              <a:lnSpc>
                <a:spcPct val="122000"/>
              </a:lnSpc>
            </a:pP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RVC-I3240 high-precision 3D area scanner,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shoots with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precision</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speed, anti-reflective</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It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can be complete</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ly</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imaging of metal, plastic and other objects</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output of high-quality 3D point cloud data</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efficiently</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for glue</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line</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foreign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objects</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defects, and other detection</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items.</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W</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idely used in 3C digital, automobile, home appliances and other machine assembly scenarios.</a:t>
            </a:r>
            <a:endParaRPr lang="en-US" altLang="en-US" sz="1000" dirty="0"/>
          </a:p>
        </p:txBody>
      </p:sp>
      <p:pic>
        <p:nvPicPr>
          <p:cNvPr id="1056" name="picture 1056"/>
          <p:cNvPicPr>
            <a:picLocks noChangeAspect="1"/>
          </p:cNvPicPr>
          <p:nvPr/>
        </p:nvPicPr>
        <p:blipFill>
          <a:blip r:embed="rId1"/>
          <a:stretch>
            <a:fillRect/>
          </a:stretch>
        </p:blipFill>
        <p:spPr>
          <a:xfrm rot="21600000">
            <a:off x="1967061" y="6067479"/>
            <a:ext cx="3645596" cy="1886760"/>
          </a:xfrm>
          <a:prstGeom prst="rect">
            <a:avLst/>
          </a:prstGeom>
        </p:spPr>
      </p:pic>
      <p:pic>
        <p:nvPicPr>
          <p:cNvPr id="1058" name="picture 1058"/>
          <p:cNvPicPr>
            <a:picLocks noChangeAspect="1"/>
          </p:cNvPicPr>
          <p:nvPr/>
        </p:nvPicPr>
        <p:blipFill>
          <a:blip r:embed="rId2"/>
          <a:stretch>
            <a:fillRect/>
          </a:stretch>
        </p:blipFill>
        <p:spPr>
          <a:xfrm rot="21600000">
            <a:off x="525919" y="4308119"/>
            <a:ext cx="6495084" cy="852906"/>
          </a:xfrm>
          <a:prstGeom prst="rect">
            <a:avLst/>
          </a:prstGeom>
        </p:spPr>
      </p:pic>
      <p:sp>
        <p:nvSpPr>
          <p:cNvPr id="1060" name="textbox 1060"/>
          <p:cNvSpPr/>
          <p:nvPr/>
        </p:nvSpPr>
        <p:spPr>
          <a:xfrm>
            <a:off x="0" y="426566"/>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062" name="textbox 1062"/>
          <p:cNvSpPr/>
          <p:nvPr/>
        </p:nvSpPr>
        <p:spPr>
          <a:xfrm>
            <a:off x="431800" y="3729990"/>
            <a:ext cx="2791460" cy="333375"/>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a:t>
            </a: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P</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rovides comprehensive protection</a:t>
            </a:r>
            <a:endParaRPr lang="en-US" altLang="en-US" sz="900" dirty="0"/>
          </a:p>
        </p:txBody>
      </p:sp>
      <p:pic>
        <p:nvPicPr>
          <p:cNvPr id="1066" name="picture 1066"/>
          <p:cNvPicPr>
            <a:picLocks noChangeAspect="1"/>
          </p:cNvPicPr>
          <p:nvPr/>
        </p:nvPicPr>
        <p:blipFill>
          <a:blip r:embed="rId3"/>
          <a:stretch>
            <a:fillRect/>
          </a:stretch>
        </p:blipFill>
        <p:spPr>
          <a:xfrm rot="21600000">
            <a:off x="6421139" y="9307741"/>
            <a:ext cx="698835" cy="698835"/>
          </a:xfrm>
          <a:prstGeom prst="rect">
            <a:avLst/>
          </a:prstGeom>
        </p:spPr>
      </p:pic>
      <p:sp>
        <p:nvSpPr>
          <p:cNvPr id="1072" name="textbox 1072"/>
          <p:cNvSpPr/>
          <p:nvPr/>
        </p:nvSpPr>
        <p:spPr>
          <a:xfrm>
            <a:off x="4376758" y="9602713"/>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074" name="picture 1074"/>
          <p:cNvPicPr>
            <a:picLocks noChangeAspect="1"/>
          </p:cNvPicPr>
          <p:nvPr/>
        </p:nvPicPr>
        <p:blipFill>
          <a:blip r:embed="rId4"/>
          <a:stretch>
            <a:fillRect/>
          </a:stretch>
        </p:blipFill>
        <p:spPr>
          <a:xfrm rot="21600000">
            <a:off x="4306908" y="9615413"/>
            <a:ext cx="130518" cy="130505"/>
          </a:xfrm>
          <a:prstGeom prst="rect">
            <a:avLst/>
          </a:prstGeom>
        </p:spPr>
      </p:pic>
      <p:sp>
        <p:nvSpPr>
          <p:cNvPr id="1076" name="textbox 1076"/>
          <p:cNvSpPr/>
          <p:nvPr/>
        </p:nvSpPr>
        <p:spPr>
          <a:xfrm>
            <a:off x="495481" y="9602713"/>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078" name="picture 1078"/>
          <p:cNvPicPr>
            <a:picLocks noChangeAspect="1"/>
          </p:cNvPicPr>
          <p:nvPr/>
        </p:nvPicPr>
        <p:blipFill>
          <a:blip r:embed="rId5"/>
          <a:stretch>
            <a:fillRect/>
          </a:stretch>
        </p:blipFill>
        <p:spPr>
          <a:xfrm rot="21600000">
            <a:off x="425631" y="9615413"/>
            <a:ext cx="130517" cy="130505"/>
          </a:xfrm>
          <a:prstGeom prst="rect">
            <a:avLst/>
          </a:prstGeom>
        </p:spPr>
      </p:pic>
      <p:sp>
        <p:nvSpPr>
          <p:cNvPr id="1082" name="textbox 1082"/>
          <p:cNvSpPr/>
          <p:nvPr/>
        </p:nvSpPr>
        <p:spPr>
          <a:xfrm>
            <a:off x="2545446" y="9602713"/>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084" name="picture 1084"/>
          <p:cNvPicPr>
            <a:picLocks noChangeAspect="1"/>
          </p:cNvPicPr>
          <p:nvPr/>
        </p:nvPicPr>
        <p:blipFill>
          <a:blip r:embed="rId6"/>
          <a:stretch>
            <a:fillRect/>
          </a:stretch>
        </p:blipFill>
        <p:spPr>
          <a:xfrm rot="21600000">
            <a:off x="2475596" y="9615413"/>
            <a:ext cx="130518" cy="130505"/>
          </a:xfrm>
          <a:prstGeom prst="rect">
            <a:avLst/>
          </a:prstGeom>
        </p:spPr>
      </p:pic>
      <p:pic>
        <p:nvPicPr>
          <p:cNvPr id="1094" name="picture 1094"/>
          <p:cNvPicPr>
            <a:picLocks noChangeAspect="1"/>
          </p:cNvPicPr>
          <p:nvPr/>
        </p:nvPicPr>
        <p:blipFill>
          <a:blip r:embed="rId7"/>
          <a:stretch>
            <a:fillRect/>
          </a:stretch>
        </p:blipFill>
        <p:spPr>
          <a:xfrm rot="21600000">
            <a:off x="1522361" y="6307311"/>
            <a:ext cx="4294450" cy="23876"/>
          </a:xfrm>
          <a:prstGeom prst="rect">
            <a:avLst/>
          </a:prstGeom>
        </p:spPr>
      </p:pic>
      <p:pic>
        <p:nvPicPr>
          <p:cNvPr id="1100" name="picture 1100"/>
          <p:cNvPicPr>
            <a:picLocks noChangeAspect="1"/>
          </p:cNvPicPr>
          <p:nvPr/>
        </p:nvPicPr>
        <p:blipFill>
          <a:blip r:embed="rId8"/>
          <a:stretch>
            <a:fillRect/>
          </a:stretch>
        </p:blipFill>
        <p:spPr>
          <a:xfrm rot="21600000">
            <a:off x="425894" y="9196070"/>
            <a:ext cx="6694081" cy="6350"/>
          </a:xfrm>
          <a:prstGeom prst="rect">
            <a:avLst/>
          </a:prstGeom>
        </p:spPr>
      </p:pic>
      <p:pic>
        <p:nvPicPr>
          <p:cNvPr id="1102" name="picture 1102"/>
          <p:cNvPicPr>
            <a:picLocks noChangeAspect="1"/>
          </p:cNvPicPr>
          <p:nvPr/>
        </p:nvPicPr>
        <p:blipFill>
          <a:blip r:embed="rId9"/>
          <a:stretch>
            <a:fillRect/>
          </a:stretch>
        </p:blipFill>
        <p:spPr>
          <a:xfrm rot="21600000">
            <a:off x="1467332" y="8375612"/>
            <a:ext cx="1244170" cy="23876"/>
          </a:xfrm>
          <a:prstGeom prst="rect">
            <a:avLst/>
          </a:prstGeom>
        </p:spPr>
      </p:pic>
      <p:pic>
        <p:nvPicPr>
          <p:cNvPr id="1104" name="picture 1104"/>
          <p:cNvPicPr>
            <a:picLocks noChangeAspect="1"/>
          </p:cNvPicPr>
          <p:nvPr/>
        </p:nvPicPr>
        <p:blipFill>
          <a:blip r:embed="rId10"/>
          <a:stretch>
            <a:fillRect/>
          </a:stretch>
        </p:blipFill>
        <p:spPr>
          <a:xfrm rot="21600000">
            <a:off x="2699560" y="7526517"/>
            <a:ext cx="23876" cy="861028"/>
          </a:xfrm>
          <a:prstGeom prst="rect">
            <a:avLst/>
          </a:prstGeom>
        </p:spPr>
      </p:pic>
      <p:pic>
        <p:nvPicPr>
          <p:cNvPr id="1106" name="picture 1106"/>
          <p:cNvPicPr>
            <a:picLocks noChangeAspect="1"/>
          </p:cNvPicPr>
          <p:nvPr/>
        </p:nvPicPr>
        <p:blipFill>
          <a:blip r:embed="rId11"/>
          <a:stretch>
            <a:fillRect/>
          </a:stretch>
        </p:blipFill>
        <p:spPr>
          <a:xfrm rot="21600000">
            <a:off x="5063242" y="8370775"/>
            <a:ext cx="753570" cy="23876"/>
          </a:xfrm>
          <a:prstGeom prst="rect">
            <a:avLst/>
          </a:prstGeom>
        </p:spPr>
      </p:pic>
      <p:pic>
        <p:nvPicPr>
          <p:cNvPr id="1108" name="picture 1108"/>
          <p:cNvPicPr>
            <a:picLocks noChangeAspect="1"/>
          </p:cNvPicPr>
          <p:nvPr/>
        </p:nvPicPr>
        <p:blipFill>
          <a:blip r:embed="rId12"/>
          <a:stretch>
            <a:fillRect/>
          </a:stretch>
        </p:blipFill>
        <p:spPr>
          <a:xfrm rot="21600000">
            <a:off x="5051299" y="7634702"/>
            <a:ext cx="23876" cy="748004"/>
          </a:xfrm>
          <a:prstGeom prst="rect">
            <a:avLst/>
          </a:prstGeom>
        </p:spPr>
      </p:pic>
      <p:pic>
        <p:nvPicPr>
          <p:cNvPr id="1110" name="picture 1110"/>
          <p:cNvPicPr>
            <a:picLocks noChangeAspect="1"/>
          </p:cNvPicPr>
          <p:nvPr/>
        </p:nvPicPr>
        <p:blipFill>
          <a:blip r:embed="rId13"/>
          <a:stretch>
            <a:fillRect/>
          </a:stretch>
        </p:blipFill>
        <p:spPr>
          <a:xfrm rot="21600000">
            <a:off x="3758367" y="7803833"/>
            <a:ext cx="23876" cy="462546"/>
          </a:xfrm>
          <a:prstGeom prst="rect">
            <a:avLst/>
          </a:prstGeom>
        </p:spPr>
      </p:pic>
      <p:sp>
        <p:nvSpPr>
          <p:cNvPr id="2" name="文本框 1"/>
          <p:cNvSpPr txBox="1"/>
          <p:nvPr>
            <p:custDataLst>
              <p:tags r:id="rId14"/>
            </p:custDataLst>
          </p:nvPr>
        </p:nvSpPr>
        <p:spPr>
          <a:xfrm>
            <a:off x="525145" y="529844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5"/>
            </p:custDataLst>
          </p:nvPr>
        </p:nvSpPr>
        <p:spPr>
          <a:xfrm>
            <a:off x="2188845" y="5298440"/>
            <a:ext cx="1492250" cy="368300"/>
          </a:xfrm>
          <a:prstGeom prst="rect">
            <a:avLst/>
          </a:prstGeom>
          <a:noFill/>
        </p:spPr>
        <p:txBody>
          <a:bodyPr wrap="square" rtlCol="0">
            <a:spAutoFit/>
          </a:bodyPr>
          <a:p>
            <a:pPr marL="12700" indent="0" algn="l" eaLnBrk="0" fontAlgn="auto">
              <a:lnSpc>
                <a:spcPct val="90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6"/>
            </p:custDataLst>
          </p:nvPr>
        </p:nvSpPr>
        <p:spPr>
          <a:xfrm>
            <a:off x="3822700" y="529844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7"/>
            </p:custDataLst>
          </p:nvPr>
        </p:nvSpPr>
        <p:spPr>
          <a:xfrm>
            <a:off x="5726430" y="5298440"/>
            <a:ext cx="1159510" cy="361950"/>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USB 3.0 data transmission</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6" name="textbox 398"/>
          <p:cNvSpPr/>
          <p:nvPr>
            <p:custDataLst>
              <p:tags r:id="rId18"/>
            </p:custDataLst>
          </p:nvPr>
        </p:nvSpPr>
        <p:spPr>
          <a:xfrm>
            <a:off x="5858510" y="803275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27" name="textbox 400"/>
          <p:cNvSpPr/>
          <p:nvPr>
            <p:custDataLst>
              <p:tags r:id="rId19"/>
            </p:custDataLst>
          </p:nvPr>
        </p:nvSpPr>
        <p:spPr>
          <a:xfrm>
            <a:off x="2964180" y="8287385"/>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28" name="textbox 402"/>
          <p:cNvSpPr/>
          <p:nvPr>
            <p:custDataLst>
              <p:tags r:id="rId20"/>
            </p:custDataLst>
          </p:nvPr>
        </p:nvSpPr>
        <p:spPr>
          <a:xfrm>
            <a:off x="5835650" y="626300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29" name="textbox 416"/>
          <p:cNvSpPr/>
          <p:nvPr>
            <p:custDataLst>
              <p:tags r:id="rId21"/>
            </p:custDataLst>
          </p:nvPr>
        </p:nvSpPr>
        <p:spPr>
          <a:xfrm>
            <a:off x="480060" y="625665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30" name="textbox 424"/>
          <p:cNvSpPr/>
          <p:nvPr>
            <p:custDataLst>
              <p:tags r:id="rId22"/>
            </p:custDataLst>
          </p:nvPr>
        </p:nvSpPr>
        <p:spPr>
          <a:xfrm>
            <a:off x="-26035" y="834771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31" name="textbox 428"/>
          <p:cNvSpPr/>
          <p:nvPr>
            <p:custDataLst>
              <p:tags r:id="rId23"/>
            </p:custDataLst>
          </p:nvPr>
        </p:nvSpPr>
        <p:spPr>
          <a:xfrm>
            <a:off x="259080" y="860996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32" name="文本框 31"/>
          <p:cNvSpPr txBox="1"/>
          <p:nvPr>
            <p:custDataLst>
              <p:tags r:id="rId24"/>
            </p:custDataLst>
          </p:nvPr>
        </p:nvSpPr>
        <p:spPr>
          <a:xfrm>
            <a:off x="2883535" y="8557895"/>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33" name="文本框 32"/>
          <p:cNvSpPr txBox="1"/>
          <p:nvPr>
            <p:custDataLst>
              <p:tags r:id="rId25"/>
            </p:custDataLst>
          </p:nvPr>
        </p:nvSpPr>
        <p:spPr>
          <a:xfrm>
            <a:off x="2720340" y="8698230"/>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34" name="图片 33"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35"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rect"/>
          <p:cNvSpPr/>
          <p:nvPr/>
        </p:nvSpPr>
        <p:spPr>
          <a:xfrm>
            <a:off x="0" y="4763935"/>
            <a:ext cx="7551356" cy="5496064"/>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1114" name="table 1114"/>
          <p:cNvGraphicFramePr>
            <a:graphicFrameLocks noGrp="1"/>
          </p:cNvGraphicFramePr>
          <p:nvPr>
            <p:custDataLst>
              <p:tags r:id="rId1"/>
            </p:custDataLst>
          </p:nvPr>
        </p:nvGraphicFramePr>
        <p:xfrm>
          <a:off x="3313430" y="4865370"/>
          <a:ext cx="3669030" cy="4227830"/>
        </p:xfrm>
        <a:graphic>
          <a:graphicData uri="http://schemas.openxmlformats.org/drawingml/2006/table">
            <a:tbl>
              <a:tblPr>
                <a:solidFill>
                  <a:srgbClr val="F6F7F7"/>
                </a:solidFill>
              </a:tblPr>
              <a:tblGrid>
                <a:gridCol w="1679575"/>
                <a:gridCol w="1989455"/>
              </a:tblGrid>
              <a:tr h="301625">
                <a:tc gridSpan="2">
                  <a:txBody>
                    <a:bodyPr/>
                    <a:lstStyle/>
                    <a:p>
                      <a:pPr algn="l" rtl="0" eaLnBrk="0">
                        <a:lnSpc>
                          <a:spcPct val="100000"/>
                        </a:lnSpc>
                      </a:pPr>
                      <a:endParaRPr lang="en-US" altLang="en-US" sz="600" dirty="0"/>
                    </a:p>
                    <a:p>
                      <a:pPr marL="1227455" algn="l" rtl="0" eaLnBrk="0">
                        <a:lnSpc>
                          <a:spcPct val="90000"/>
                        </a:lnSpc>
                        <a:spcBef>
                          <a:spcPts val="5"/>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020">
                <a:tc>
                  <a:txBody>
                    <a:bodyPr/>
                    <a:lstStyle/>
                    <a:p>
                      <a:pPr algn="l" rtl="0" eaLnBrk="0">
                        <a:lnSpc>
                          <a:spcPct val="110000"/>
                        </a:lnSpc>
                      </a:pPr>
                      <a:endParaRPr lang="en-US" altLang="en-US" sz="200" dirty="0"/>
                    </a:p>
                    <a:p>
                      <a:pPr marL="168275" algn="l" rtl="0" eaLnBrk="0">
                        <a:lnSpc>
                          <a:spcPct val="88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2000"/>
                        </a:lnSpc>
                      </a:pPr>
                      <a:endParaRPr lang="en-US" altLang="en-US" sz="200" dirty="0"/>
                    </a:p>
                    <a:p>
                      <a:pPr marL="699135"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RVC-I3240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221615">
                <a:tc>
                  <a:txBody>
                    <a:bodyPr/>
                    <a:lstStyle/>
                    <a:p>
                      <a:pPr algn="l" rtl="0" eaLnBrk="0">
                        <a:lnSpc>
                          <a:spcPct val="100000"/>
                        </a:lnSpc>
                      </a:pPr>
                      <a:endParaRPr lang="en-US" altLang="en-US" sz="300" dirty="0"/>
                    </a:p>
                    <a:p>
                      <a:pPr marL="167005" algn="l" rtl="0" eaLnBrk="0">
                        <a:lnSpc>
                          <a:spcPct val="97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 / 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300" dirty="0"/>
                    </a:p>
                    <a:p>
                      <a:pPr marL="906145"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0.8</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31000"/>
                        </a:lnSpc>
                      </a:pPr>
                      <a:endParaRPr lang="en-US" altLang="en-US" sz="200" dirty="0"/>
                    </a:p>
                    <a:p>
                      <a:pPr marL="16764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90424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3.2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91000"/>
                        </a:lnSpc>
                      </a:pPr>
                      <a:endParaRPr lang="en-US" altLang="en-US" sz="100" dirty="0"/>
                    </a:p>
                    <a:p>
                      <a:pPr marL="16764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6000"/>
                        </a:lnSpc>
                      </a:pPr>
                      <a:endParaRPr lang="en-US" altLang="en-US" sz="300" dirty="0"/>
                    </a:p>
                    <a:p>
                      <a:pPr marL="807720"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300~400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00000"/>
                        </a:lnSpc>
                      </a:pPr>
                      <a:endParaRPr lang="en-US" altLang="en-US" sz="300" dirty="0"/>
                    </a:p>
                    <a:p>
                      <a:pPr marL="167005" algn="l" rtl="0" eaLnBrk="0">
                        <a:lnSpc>
                          <a:spcPct val="99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6000"/>
                        </a:lnSpc>
                      </a:pPr>
                      <a:endParaRPr lang="en-US" altLang="en-US" sz="300" dirty="0"/>
                    </a:p>
                    <a:p>
                      <a:pPr marL="693420" algn="l" rtl="0" eaLnBrk="0">
                        <a:lnSpc>
                          <a:spcPct val="97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217*137 @ 300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11000"/>
                        </a:lnSpc>
                      </a:pPr>
                      <a:endParaRPr lang="en-US" altLang="en-US" sz="3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693420" algn="l" rtl="0" eaLnBrk="0">
                        <a:lnSpc>
                          <a:spcPct val="97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257*183 @ 400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04000"/>
                        </a:lnSpc>
                      </a:pPr>
                      <a:endParaRPr lang="en-US" altLang="en-US" sz="300" dirty="0"/>
                    </a:p>
                    <a:p>
                      <a:pPr marL="164465" algn="l" rtl="0" eaLnBrk="0">
                        <a:lnSpc>
                          <a:spcPct val="90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4000"/>
                        </a:lnSpc>
                      </a:pPr>
                      <a:endParaRPr lang="en-US" altLang="en-US" sz="300" dirty="0"/>
                    </a:p>
                    <a:p>
                      <a:pPr marL="74676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0.103~0.134</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1455">
                <a:tc>
                  <a:txBody>
                    <a:bodyPr/>
                    <a:lstStyle/>
                    <a:p>
                      <a:pPr algn="l" rtl="0" eaLnBrk="0">
                        <a:lnSpc>
                          <a:spcPct val="105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300" dirty="0"/>
                    </a:p>
                    <a:p>
                      <a:pPr marL="74676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0.004~0.006</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4630">
                <a:tc>
                  <a:txBody>
                    <a:bodyPr/>
                    <a:lstStyle/>
                    <a:p>
                      <a:pPr algn="l" rtl="0" eaLnBrk="0">
                        <a:lnSpc>
                          <a:spcPct val="115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74676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0.001~0.003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23000"/>
                        </a:lnSpc>
                      </a:pPr>
                      <a:endParaRPr lang="en-US" altLang="en-US" sz="300" dirty="0"/>
                    </a:p>
                    <a:p>
                      <a:pPr marL="168275" algn="l" rtl="0" eaLnBrk="0">
                        <a:lnSpc>
                          <a:spcPct val="90000"/>
                        </a:lnSpc>
                        <a:spcBef>
                          <a:spcPts val="0"/>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a:t>
                      </a:r>
                      <a:r>
                        <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 source</a:t>
                      </a:r>
                      <a:endPar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799465" algn="l" rtl="0" eaLnBrk="0">
                        <a:lnSpc>
                          <a:spcPct val="92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2560">
                <a:tc>
                  <a:txBody>
                    <a:bodyPr/>
                    <a:lstStyle/>
                    <a:p>
                      <a:pPr algn="l" rtl="0" eaLnBrk="0">
                        <a:lnSpc>
                          <a:spcPct val="124000"/>
                        </a:lnSpc>
                      </a:pPr>
                      <a:endParaRPr lang="en-US" altLang="en-US" sz="300" dirty="0"/>
                    </a:p>
                    <a:p>
                      <a:pPr marL="167005" algn="l" rtl="0" eaLnBrk="0">
                        <a:lnSpc>
                          <a:spcPct val="91000"/>
                        </a:lnSpc>
                        <a:spcBef>
                          <a:spcPts val="5"/>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833755" algn="l" rtl="0" eaLnBrk="0">
                        <a:lnSpc>
                          <a:spcPct val="86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USB3.0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21000"/>
                        </a:lnSpc>
                      </a:pPr>
                      <a:endParaRPr lang="en-US" altLang="en-US" sz="300" dirty="0"/>
                    </a:p>
                    <a:p>
                      <a:pPr marL="165735" algn="l" rtl="0" eaLnBrk="0">
                        <a:lnSpc>
                          <a:spcPct val="97000"/>
                        </a:lnSpc>
                        <a:spcBef>
                          <a:spcPts val="5"/>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909320" algn="l" rtl="0" eaLnBrk="0">
                        <a:lnSpc>
                          <a:spcPct val="85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15000"/>
                        </a:lnSpc>
                      </a:pPr>
                      <a:endParaRPr lang="en-US" altLang="en-US" sz="300" dirty="0"/>
                    </a:p>
                    <a:p>
                      <a:pPr marL="165735"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51840"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220*135*57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18000"/>
                        </a:lnSpc>
                      </a:pPr>
                      <a:endParaRPr lang="en-US" altLang="en-US" sz="300" dirty="0"/>
                    </a:p>
                    <a:p>
                      <a:pPr marL="167640" algn="l" rtl="0" eaLnBrk="0">
                        <a:lnSpc>
                          <a:spcPct val="99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2644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020">
                <a:tc>
                  <a:txBody>
                    <a:bodyPr/>
                    <a:lstStyle/>
                    <a:p>
                      <a:pPr algn="l" rtl="0" eaLnBrk="0">
                        <a:lnSpc>
                          <a:spcPct val="109000"/>
                        </a:lnSpc>
                      </a:pPr>
                      <a:endParaRPr lang="en-US" altLang="en-US" sz="300" dirty="0"/>
                    </a:p>
                    <a:p>
                      <a:pPr marL="170180"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6000"/>
                        </a:lnSpc>
                      </a:pPr>
                      <a:endParaRPr lang="en-US" altLang="en-US" sz="300" dirty="0"/>
                    </a:p>
                    <a:p>
                      <a:pPr marL="88519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35000"/>
                        </a:lnSpc>
                      </a:pPr>
                      <a:endParaRPr lang="en-US" altLang="en-US" sz="200" dirty="0"/>
                    </a:p>
                    <a:p>
                      <a:pPr marL="167640"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0000"/>
                        </a:lnSpc>
                      </a:pPr>
                      <a:endParaRPr lang="en-US" altLang="en-US" sz="300" dirty="0"/>
                    </a:p>
                    <a:p>
                      <a:pPr marL="888365" algn="l" rtl="0" eaLnBrk="0">
                        <a:lnSpc>
                          <a:spcPct val="100000"/>
                        </a:lnSpc>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41000"/>
                        </a:lnSpc>
                      </a:pPr>
                      <a:endParaRPr lang="en-US" altLang="en-US" sz="200" dirty="0"/>
                    </a:p>
                    <a:p>
                      <a:pPr marL="167640" algn="l" rtl="0" eaLnBrk="0">
                        <a:lnSpc>
                          <a:spcPct val="90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6000"/>
                        </a:lnSpc>
                      </a:pPr>
                      <a:endParaRPr lang="en-US" altLang="en-US" sz="200" dirty="0"/>
                    </a:p>
                    <a:p>
                      <a:pPr marL="708660" algn="l" rtl="0" eaLnBrk="0">
                        <a:lnSpc>
                          <a:spcPct val="90000"/>
                        </a:lnSpc>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930">
                <a:tc>
                  <a:txBody>
                    <a:bodyPr/>
                    <a:lstStyle/>
                    <a:p>
                      <a:pPr algn="l" rtl="0" eaLnBrk="0">
                        <a:lnSpc>
                          <a:spcPct val="102000"/>
                        </a:lnSpc>
                      </a:pPr>
                      <a:endParaRPr lang="en-US" altLang="en-US" sz="300" dirty="0"/>
                    </a:p>
                    <a:p>
                      <a:pPr marL="165735" algn="l" rtl="0" eaLnBrk="0">
                        <a:lnSpc>
                          <a:spcPct val="90000"/>
                        </a:lnSpc>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7000"/>
                        </a:lnSpc>
                      </a:pPr>
                      <a:endParaRPr lang="en-US" altLang="en-US" sz="200" dirty="0"/>
                    </a:p>
                    <a:p>
                      <a:pPr marL="500380"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0820">
                <a:tc>
                  <a:txBody>
                    <a:bodyPr/>
                    <a:lstStyle/>
                    <a:p>
                      <a:pPr algn="l" rtl="0" eaLnBrk="0">
                        <a:lnSpc>
                          <a:spcPct val="104000"/>
                        </a:lnSpc>
                      </a:pPr>
                      <a:endParaRPr lang="en-US" altLang="en-US" sz="3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1000"/>
                        </a:lnSpc>
                      </a:pPr>
                      <a:endParaRPr lang="en-US" altLang="en-US" sz="300" dirty="0"/>
                    </a:p>
                    <a:p>
                      <a:pPr marL="932815"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835">
                <a:tc>
                  <a:txBody>
                    <a:bodyPr/>
                    <a:lstStyle/>
                    <a:p>
                      <a:pPr algn="l" rtl="0" eaLnBrk="0">
                        <a:lnSpc>
                          <a:spcPct val="135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7000"/>
                        </a:lnSpc>
                      </a:pPr>
                      <a:endParaRPr lang="en-US" altLang="en-US" sz="200" dirty="0"/>
                    </a:p>
                    <a:p>
                      <a:pPr marL="659130"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930">
                <a:tc>
                  <a:txBody>
                    <a:bodyPr/>
                    <a:lstStyle/>
                    <a:p>
                      <a:pPr algn="l" rtl="0" eaLnBrk="0">
                        <a:lnSpc>
                          <a:spcPct val="128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0000"/>
                        </a:lnSpc>
                      </a:pPr>
                      <a:endParaRPr lang="en-US" altLang="en-US" sz="300" dirty="0"/>
                    </a:p>
                    <a:p>
                      <a:pPr marL="700405" algn="l" rtl="0" eaLnBrk="0">
                        <a:lnSpc>
                          <a:spcPct val="9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930">
                <a:tc>
                  <a:txBody>
                    <a:bodyPr/>
                    <a:lstStyle/>
                    <a:p>
                      <a:pPr algn="l" rtl="0" eaLnBrk="0">
                        <a:lnSpc>
                          <a:spcPct val="118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200" dirty="0"/>
                    </a:p>
                    <a:p>
                      <a:pPr marL="25844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 /VisionPro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grpSp>
        <p:nvGrpSpPr>
          <p:cNvPr id="38" name="group 38"/>
          <p:cNvGrpSpPr/>
          <p:nvPr/>
        </p:nvGrpSpPr>
        <p:grpSpPr>
          <a:xfrm rot="21600000">
            <a:off x="675562" y="5745975"/>
            <a:ext cx="1846625" cy="2985012"/>
            <a:chOff x="0" y="0"/>
            <a:chExt cx="1846625" cy="2985012"/>
          </a:xfrm>
        </p:grpSpPr>
        <p:pic>
          <p:nvPicPr>
            <p:cNvPr id="1116" name="picture 1116"/>
            <p:cNvPicPr>
              <a:picLocks noChangeAspect="1"/>
            </p:cNvPicPr>
            <p:nvPr/>
          </p:nvPicPr>
          <p:blipFill>
            <a:blip r:embed="rId2"/>
            <a:stretch>
              <a:fillRect/>
            </a:stretch>
          </p:blipFill>
          <p:spPr>
            <a:xfrm rot="21600000">
              <a:off x="24642" y="94152"/>
              <a:ext cx="1821982" cy="2880008"/>
            </a:xfrm>
            <a:prstGeom prst="rect">
              <a:avLst/>
            </a:prstGeom>
          </p:spPr>
        </p:pic>
        <p:pic>
          <p:nvPicPr>
            <p:cNvPr id="1118" name="picture 1118"/>
            <p:cNvPicPr>
              <a:picLocks noChangeAspect="1"/>
            </p:cNvPicPr>
            <p:nvPr/>
          </p:nvPicPr>
          <p:blipFill>
            <a:blip r:embed="rId3"/>
            <a:stretch>
              <a:fillRect/>
            </a:stretch>
          </p:blipFill>
          <p:spPr>
            <a:xfrm rot="21600000">
              <a:off x="554102" y="0"/>
              <a:ext cx="798817" cy="551669"/>
            </a:xfrm>
            <a:prstGeom prst="rect">
              <a:avLst/>
            </a:prstGeom>
          </p:spPr>
        </p:pic>
        <p:sp>
          <p:nvSpPr>
            <p:cNvPr id="1120" name="path"/>
            <p:cNvSpPr/>
            <p:nvPr/>
          </p:nvSpPr>
          <p:spPr>
            <a:xfrm>
              <a:off x="657353" y="2163044"/>
              <a:ext cx="1033090" cy="244226"/>
            </a:xfrm>
            <a:custGeom>
              <a:avLst/>
              <a:gdLst/>
              <a:ahLst/>
              <a:cxnLst/>
              <a:rect l="0" t="0" r="0" b="0"/>
              <a:pathLst>
                <a:path w="1626" h="384">
                  <a:moveTo>
                    <a:pt x="0" y="381"/>
                  </a:moveTo>
                  <a:lnTo>
                    <a:pt x="1626" y="3"/>
                  </a:lnTo>
                </a:path>
              </a:pathLst>
            </a:custGeom>
            <a:noFill/>
            <a:ln w="4699" cap="flat">
              <a:solidFill>
                <a:srgbClr val="EE1D23">
                  <a:alpha val="100000"/>
                </a:srgbClr>
              </a:solidFill>
              <a:prstDash val="solid"/>
              <a:miter lim="1000000"/>
            </a:ln>
          </p:spPr>
          <p:txBody>
            <a:bodyPr rtlCol="0"/>
            <a:lstStyle/>
            <a:p>
              <a:pPr algn="ctr"/>
              <a:endParaRPr lang="zh-CN" altLang="en-US"/>
            </a:p>
          </p:txBody>
        </p:sp>
        <p:sp>
          <p:nvSpPr>
            <p:cNvPr id="1122" name="path"/>
            <p:cNvSpPr/>
            <p:nvPr/>
          </p:nvSpPr>
          <p:spPr>
            <a:xfrm>
              <a:off x="150146" y="2026350"/>
              <a:ext cx="432296" cy="364416"/>
            </a:xfrm>
            <a:custGeom>
              <a:avLst/>
              <a:gdLst/>
              <a:ahLst/>
              <a:cxnLst/>
              <a:rect l="0" t="0" r="0" b="0"/>
              <a:pathLst>
                <a:path w="680" h="573">
                  <a:moveTo>
                    <a:pt x="2" y="2"/>
                  </a:moveTo>
                  <a:lnTo>
                    <a:pt x="678" y="571"/>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1124" name="picture 1124"/>
            <p:cNvPicPr>
              <a:picLocks noChangeAspect="1"/>
            </p:cNvPicPr>
            <p:nvPr/>
          </p:nvPicPr>
          <p:blipFill>
            <a:blip r:embed="rId4"/>
            <a:stretch>
              <a:fillRect/>
            </a:stretch>
          </p:blipFill>
          <p:spPr>
            <a:xfrm rot="21600000">
              <a:off x="119783" y="2001363"/>
              <a:ext cx="493022" cy="414398"/>
            </a:xfrm>
            <a:prstGeom prst="rect">
              <a:avLst/>
            </a:prstGeom>
          </p:spPr>
        </p:pic>
        <p:pic>
          <p:nvPicPr>
            <p:cNvPr id="1126" name="picture 1126"/>
            <p:cNvPicPr>
              <a:picLocks noChangeAspect="1"/>
            </p:cNvPicPr>
            <p:nvPr/>
          </p:nvPicPr>
          <p:blipFill>
            <a:blip r:embed="rId5"/>
            <a:stretch>
              <a:fillRect/>
            </a:stretch>
          </p:blipFill>
          <p:spPr>
            <a:xfrm rot="21600000">
              <a:off x="500425" y="2937006"/>
              <a:ext cx="106001" cy="48005"/>
            </a:xfrm>
            <a:prstGeom prst="rect">
              <a:avLst/>
            </a:prstGeom>
          </p:spPr>
        </p:pic>
        <p:sp>
          <p:nvSpPr>
            <p:cNvPr id="1128" name="rect"/>
            <p:cNvSpPr/>
            <p:nvPr/>
          </p:nvSpPr>
          <p:spPr>
            <a:xfrm>
              <a:off x="0" y="2325176"/>
              <a:ext cx="42913" cy="47993"/>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130" name="rect"/>
            <p:cNvSpPr/>
            <p:nvPr/>
          </p:nvSpPr>
          <p:spPr>
            <a:xfrm>
              <a:off x="617334" y="2389574"/>
              <a:ext cx="52705" cy="26593"/>
            </a:xfrm>
            <a:prstGeom prst="rect">
              <a:avLst/>
            </a:prstGeom>
            <a:solidFill>
              <a:srgbClr val="EE1D23">
                <a:alpha val="100000"/>
              </a:srgbClr>
            </a:solidFill>
            <a:ln cap="flat">
              <a:noFill/>
              <a:prstDash val="solid"/>
              <a:miter lim="0"/>
            </a:ln>
          </p:spPr>
          <p:txBody>
            <a:bodyPr rtlCol="0"/>
            <a:lstStyle/>
            <a:p>
              <a:pPr algn="ctr"/>
              <a:endParaRPr lang="zh-CN" altLang="en-US"/>
            </a:p>
          </p:txBody>
        </p:sp>
      </p:grpSp>
      <p:pic>
        <p:nvPicPr>
          <p:cNvPr id="1132" name="picture 1132"/>
          <p:cNvPicPr>
            <a:picLocks noChangeAspect="1"/>
          </p:cNvPicPr>
          <p:nvPr/>
        </p:nvPicPr>
        <p:blipFill>
          <a:blip r:embed="rId6"/>
          <a:stretch>
            <a:fillRect/>
          </a:stretch>
        </p:blipFill>
        <p:spPr>
          <a:xfrm rot="21600000">
            <a:off x="4943069" y="3183509"/>
            <a:ext cx="2118537" cy="1010716"/>
          </a:xfrm>
          <a:prstGeom prst="rect">
            <a:avLst/>
          </a:prstGeom>
        </p:spPr>
      </p:pic>
      <p:pic>
        <p:nvPicPr>
          <p:cNvPr id="1134" name="picture 1134"/>
          <p:cNvPicPr>
            <a:picLocks noChangeAspect="1"/>
          </p:cNvPicPr>
          <p:nvPr/>
        </p:nvPicPr>
        <p:blipFill>
          <a:blip r:embed="rId7"/>
          <a:stretch>
            <a:fillRect/>
          </a:stretch>
        </p:blipFill>
        <p:spPr>
          <a:xfrm rot="21600000">
            <a:off x="2713761" y="3183509"/>
            <a:ext cx="2118525" cy="1010716"/>
          </a:xfrm>
          <a:prstGeom prst="rect">
            <a:avLst/>
          </a:prstGeom>
        </p:spPr>
      </p:pic>
      <p:pic>
        <p:nvPicPr>
          <p:cNvPr id="1136" name="picture 1136"/>
          <p:cNvPicPr>
            <a:picLocks noChangeAspect="1"/>
          </p:cNvPicPr>
          <p:nvPr/>
        </p:nvPicPr>
        <p:blipFill>
          <a:blip r:embed="rId8"/>
          <a:stretch>
            <a:fillRect/>
          </a:stretch>
        </p:blipFill>
        <p:spPr>
          <a:xfrm rot="21600000">
            <a:off x="484974" y="3182214"/>
            <a:ext cx="2118525" cy="1010703"/>
          </a:xfrm>
          <a:prstGeom prst="rect">
            <a:avLst/>
          </a:prstGeom>
        </p:spPr>
      </p:pic>
      <p:sp>
        <p:nvSpPr>
          <p:cNvPr id="1138" name="textbox 1138"/>
          <p:cNvSpPr/>
          <p:nvPr/>
        </p:nvSpPr>
        <p:spPr>
          <a:xfrm>
            <a:off x="0" y="426566"/>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545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140" name="textbox 1140"/>
          <p:cNvSpPr/>
          <p:nvPr/>
        </p:nvSpPr>
        <p:spPr>
          <a:xfrm>
            <a:off x="3039110" y="1584325"/>
            <a:ext cx="1941830" cy="1203960"/>
          </a:xfrm>
          <a:prstGeom prst="rect">
            <a:avLst/>
          </a:prstGeom>
        </p:spPr>
        <p:txBody>
          <a:bodyPr vert="horz" wrap="square" lIns="0" tIns="0" rIns="0" bIns="0"/>
          <a:lstStyle/>
          <a:p>
            <a:pPr algn="l" rtl="0" eaLnBrk="0">
              <a:lnSpc>
                <a:spcPct val="102000"/>
              </a:lnSpc>
            </a:pPr>
            <a:r>
              <a:rPr lang="en-US" sz="14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rPr>
              <a:t>F</a:t>
            </a:r>
            <a:r>
              <a:rPr lang="en-US"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rPr>
              <a:t>ast shooting fast</a:t>
            </a:r>
            <a:endParaRPr lang="en-US" altLang="en-US" sz="1200" dirty="0"/>
          </a:p>
          <a:p>
            <a:pPr algn="l" rtl="0" eaLnBrk="0">
              <a:lnSpc>
                <a:spcPct val="104000"/>
              </a:lnSpc>
            </a:pPr>
            <a:endParaRPr lang="en-US" altLang="en-US" sz="700" dirty="0"/>
          </a:p>
          <a:p>
            <a:pPr algn="l" rtl="0" eaLnBrk="0">
              <a:lnSpc>
                <a:spcPct val="6000"/>
              </a:lnSpc>
            </a:pPr>
            <a:endParaRPr lang="en-US" altLang="en-US" sz="100" dirty="0"/>
          </a:p>
          <a:p>
            <a:pPr marL="12700" indent="10160" algn="l" rtl="0" eaLnBrk="0" fontAlgn="auto">
              <a:lnSpc>
                <a:spcPct val="114000"/>
              </a:lnSpc>
              <a:spcBef>
                <a:spcPts val="0"/>
              </a:spcBef>
              <a:buClrTx/>
              <a:buSzTx/>
              <a:buFontTx/>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The fastest can achieve 0.8s / frame shooting speed, effectively improve the efficiency of industrial detection.</a:t>
            </a:r>
            <a:endPar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142" name="picture 1142"/>
          <p:cNvPicPr>
            <a:picLocks noChangeAspect="1"/>
          </p:cNvPicPr>
          <p:nvPr/>
        </p:nvPicPr>
        <p:blipFill>
          <a:blip r:embed="rId9"/>
          <a:stretch>
            <a:fillRect/>
          </a:stretch>
        </p:blipFill>
        <p:spPr>
          <a:xfrm rot="21600000">
            <a:off x="2747302" y="1597126"/>
            <a:ext cx="242531" cy="242532"/>
          </a:xfrm>
          <a:prstGeom prst="rect">
            <a:avLst/>
          </a:prstGeom>
        </p:spPr>
      </p:pic>
      <p:sp>
        <p:nvSpPr>
          <p:cNvPr id="1144" name="textbox 1144"/>
          <p:cNvSpPr/>
          <p:nvPr/>
        </p:nvSpPr>
        <p:spPr>
          <a:xfrm>
            <a:off x="5406390" y="1537335"/>
            <a:ext cx="1762760" cy="1205230"/>
          </a:xfrm>
          <a:prstGeom prst="rect">
            <a:avLst/>
          </a:prstGeom>
        </p:spPr>
        <p:txBody>
          <a:bodyPr vert="horz" wrap="square" lIns="0" tIns="0" rIns="0" bIns="0"/>
          <a:lstStyle/>
          <a:p>
            <a:pPr algn="l" rtl="0" eaLnBrk="0">
              <a:lnSpc>
                <a:spcPct val="139000"/>
              </a:lnSpc>
            </a:pPr>
            <a:r>
              <a:rPr lang="en-US" sz="13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3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lang="en-US" altLang="en-US" sz="1300" dirty="0"/>
          </a:p>
          <a:p>
            <a:pPr algn="l" rtl="0" eaLnBrk="0">
              <a:lnSpc>
                <a:spcPct val="106000"/>
              </a:lnSpc>
            </a:pPr>
            <a:endParaRPr lang="en-US" altLang="en-US" sz="700" dirty="0"/>
          </a:p>
          <a:p>
            <a:pPr marL="12700" indent="10160" algn="l" rtl="0" eaLnBrk="0">
              <a:lnSpc>
                <a:spcPct val="114000"/>
              </a:lnSpc>
              <a:spcBef>
                <a:spcPts val="0"/>
              </a:spcBef>
              <a:buClrTx/>
              <a:buSzTx/>
              <a:buFontTx/>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 synthesis technology to effectively handle the presence of both black and bright white</a:t>
            </a:r>
            <a:r>
              <a:rPr lang="en-US"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 at the same time</a:t>
            </a: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146" name="picture 1146"/>
          <p:cNvPicPr>
            <a:picLocks noChangeAspect="1"/>
          </p:cNvPicPr>
          <p:nvPr/>
        </p:nvPicPr>
        <p:blipFill>
          <a:blip r:embed="rId10"/>
          <a:stretch>
            <a:fillRect/>
          </a:stretch>
        </p:blipFill>
        <p:spPr>
          <a:xfrm rot="21600000">
            <a:off x="5107945" y="1607086"/>
            <a:ext cx="236090" cy="222605"/>
          </a:xfrm>
          <a:prstGeom prst="rect">
            <a:avLst/>
          </a:prstGeom>
        </p:spPr>
      </p:pic>
      <p:sp>
        <p:nvSpPr>
          <p:cNvPr id="1148" name="textbox 1148"/>
          <p:cNvSpPr/>
          <p:nvPr/>
        </p:nvSpPr>
        <p:spPr>
          <a:xfrm>
            <a:off x="795655" y="1621155"/>
            <a:ext cx="1866265" cy="1083310"/>
          </a:xfrm>
          <a:prstGeom prst="rect">
            <a:avLst/>
          </a:prstGeom>
        </p:spPr>
        <p:txBody>
          <a:bodyPr vert="horz" wrap="square" lIns="0" tIns="0" rIns="0" bIns="0"/>
          <a:lstStyle/>
          <a:p>
            <a:pPr algn="l" rtl="0" eaLnBrk="0">
              <a:lnSpc>
                <a:spcPct val="77000"/>
              </a:lnSpc>
            </a:pPr>
            <a:endParaRPr lang="en-US" altLang="en-US" sz="100" dirty="0"/>
          </a:p>
          <a:p>
            <a:pPr marL="15875" algn="l" rtl="0" eaLnBrk="0">
              <a:lnSpc>
                <a:spcPct val="93000"/>
              </a:lnSpc>
            </a:pPr>
            <a:r>
              <a:rPr lang="en-US" sz="12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H</a:t>
            </a:r>
            <a:r>
              <a:rPr sz="1200" b="1" kern="0" spc="120" dirty="0">
                <a:solidFill>
                  <a:srgbClr val="231F20">
                    <a:alpha val="100000"/>
                  </a:srgbClr>
                </a:solidFill>
                <a:latin typeface="微软雅黑" panose="020B0503020204020204" charset="-122"/>
                <a:ea typeface="微软雅黑" panose="020B0503020204020204" charset="-122"/>
                <a:cs typeface="微软雅黑" panose="020B0503020204020204" charset="-122"/>
              </a:rPr>
              <a:t>igh-accuracy</a:t>
            </a:r>
            <a:endParaRPr lang="en-US" altLang="en-US" sz="1200" dirty="0"/>
          </a:p>
          <a:p>
            <a:pPr algn="l" rtl="0" eaLnBrk="0">
              <a:lnSpc>
                <a:spcPct val="106000"/>
              </a:lnSpc>
            </a:pPr>
            <a:endParaRPr lang="en-US" altLang="en-US" sz="700" dirty="0"/>
          </a:p>
          <a:p>
            <a:pPr marL="12700" indent="10160" algn="l" rtl="0" eaLnBrk="0" fontAlgn="auto">
              <a:lnSpc>
                <a:spcPct val="114000"/>
              </a:lnSpc>
              <a:spcBef>
                <a:spcPts val="0"/>
              </a:spcBef>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high-precision calibration algorithm, single point repeat accuracy as high as 4 μ m.</a:t>
            </a:r>
            <a:endParaRPr lang="en-US" altLang="en-US" sz="800" dirty="0"/>
          </a:p>
        </p:txBody>
      </p:sp>
      <p:pic>
        <p:nvPicPr>
          <p:cNvPr id="1150" name="picture 1150"/>
          <p:cNvPicPr>
            <a:picLocks noChangeAspect="1"/>
          </p:cNvPicPr>
          <p:nvPr/>
        </p:nvPicPr>
        <p:blipFill>
          <a:blip r:embed="rId11"/>
          <a:stretch>
            <a:fillRect/>
          </a:stretch>
        </p:blipFill>
        <p:spPr>
          <a:xfrm rot="21600000">
            <a:off x="6423512" y="9307741"/>
            <a:ext cx="698836" cy="698835"/>
          </a:xfrm>
          <a:prstGeom prst="rect">
            <a:avLst/>
          </a:prstGeom>
        </p:spPr>
      </p:pic>
      <p:grpSp>
        <p:nvGrpSpPr>
          <p:cNvPr id="40" name="group 40"/>
          <p:cNvGrpSpPr/>
          <p:nvPr/>
        </p:nvGrpSpPr>
        <p:grpSpPr>
          <a:xfrm rot="21600000">
            <a:off x="398077" y="1129724"/>
            <a:ext cx="1283373" cy="372745"/>
            <a:chOff x="-31750" y="0"/>
            <a:chExt cx="1283373" cy="372745"/>
          </a:xfrm>
        </p:grpSpPr>
        <p:pic>
          <p:nvPicPr>
            <p:cNvPr id="1152" name="picture 1152"/>
            <p:cNvPicPr>
              <a:picLocks noChangeAspect="1"/>
            </p:cNvPicPr>
            <p:nvPr/>
          </p:nvPicPr>
          <p:blipFill>
            <a:blip r:embed="rId12"/>
            <a:stretch>
              <a:fillRect/>
            </a:stretch>
          </p:blipFill>
          <p:spPr>
            <a:xfrm rot="21600000">
              <a:off x="0" y="0"/>
              <a:ext cx="1251623" cy="295922"/>
            </a:xfrm>
            <a:prstGeom prst="rect">
              <a:avLst/>
            </a:prstGeom>
          </p:spPr>
        </p:pic>
        <p:sp>
          <p:nvSpPr>
            <p:cNvPr id="1154" name="textbox 1154"/>
            <p:cNvSpPr/>
            <p:nvPr/>
          </p:nvSpPr>
          <p:spPr>
            <a:xfrm>
              <a:off x="-31750" y="31750"/>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dirty="0"/>
            </a:p>
          </p:txBody>
        </p:sp>
      </p:grpSp>
      <p:grpSp>
        <p:nvGrpSpPr>
          <p:cNvPr id="42" name="group 42"/>
          <p:cNvGrpSpPr/>
          <p:nvPr/>
        </p:nvGrpSpPr>
        <p:grpSpPr>
          <a:xfrm rot="21600000">
            <a:off x="315527" y="2704425"/>
            <a:ext cx="1365923" cy="379729"/>
            <a:chOff x="-114300" y="0"/>
            <a:chExt cx="1365923" cy="379729"/>
          </a:xfrm>
        </p:grpSpPr>
        <p:pic>
          <p:nvPicPr>
            <p:cNvPr id="1156" name="picture 1156"/>
            <p:cNvPicPr>
              <a:picLocks noChangeAspect="1"/>
            </p:cNvPicPr>
            <p:nvPr/>
          </p:nvPicPr>
          <p:blipFill>
            <a:blip r:embed="rId13"/>
            <a:stretch>
              <a:fillRect/>
            </a:stretch>
          </p:blipFill>
          <p:spPr>
            <a:xfrm rot="21600000">
              <a:off x="0" y="0"/>
              <a:ext cx="1251623" cy="295922"/>
            </a:xfrm>
            <a:prstGeom prst="rect">
              <a:avLst/>
            </a:prstGeom>
          </p:spPr>
        </p:pic>
        <p:sp>
          <p:nvSpPr>
            <p:cNvPr id="1158" name="textbox 1158"/>
            <p:cNvSpPr/>
            <p:nvPr/>
          </p:nvSpPr>
          <p:spPr>
            <a:xfrm>
              <a:off x="-114300" y="38100"/>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lang="en-US"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a:t>
              </a: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oint cloud display</a:t>
              </a:r>
              <a:endParaRPr lang="en-US" altLang="en-US" sz="800" dirty="0"/>
            </a:p>
          </p:txBody>
        </p:sp>
      </p:grpSp>
      <p:pic>
        <p:nvPicPr>
          <p:cNvPr id="1160" name="picture 1160"/>
          <p:cNvPicPr>
            <a:picLocks noChangeAspect="1"/>
          </p:cNvPicPr>
          <p:nvPr/>
        </p:nvPicPr>
        <p:blipFill>
          <a:blip r:embed="rId14"/>
          <a:stretch>
            <a:fillRect/>
          </a:stretch>
        </p:blipFill>
        <p:spPr>
          <a:xfrm rot="21600000">
            <a:off x="1268046" y="5191767"/>
            <a:ext cx="672804" cy="456525"/>
          </a:xfrm>
          <a:prstGeom prst="rect">
            <a:avLst/>
          </a:prstGeom>
        </p:spPr>
      </p:pic>
      <p:sp>
        <p:nvSpPr>
          <p:cNvPr id="1162" name="textbox 1162"/>
          <p:cNvSpPr/>
          <p:nvPr/>
        </p:nvSpPr>
        <p:spPr>
          <a:xfrm>
            <a:off x="4379124" y="9602713"/>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164" name="picture 1164"/>
          <p:cNvPicPr>
            <a:picLocks noChangeAspect="1"/>
          </p:cNvPicPr>
          <p:nvPr/>
        </p:nvPicPr>
        <p:blipFill>
          <a:blip r:embed="rId15"/>
          <a:stretch>
            <a:fillRect/>
          </a:stretch>
        </p:blipFill>
        <p:spPr>
          <a:xfrm rot="21600000">
            <a:off x="4309274" y="9615413"/>
            <a:ext cx="130530" cy="130505"/>
          </a:xfrm>
          <a:prstGeom prst="rect">
            <a:avLst/>
          </a:prstGeom>
        </p:spPr>
      </p:pic>
      <p:sp>
        <p:nvSpPr>
          <p:cNvPr id="1166" name="textbox 1166"/>
          <p:cNvSpPr/>
          <p:nvPr/>
        </p:nvSpPr>
        <p:spPr>
          <a:xfrm>
            <a:off x="497848" y="9602713"/>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168" name="picture 1168"/>
          <p:cNvPicPr>
            <a:picLocks noChangeAspect="1"/>
          </p:cNvPicPr>
          <p:nvPr/>
        </p:nvPicPr>
        <p:blipFill>
          <a:blip r:embed="rId16"/>
          <a:stretch>
            <a:fillRect/>
          </a:stretch>
        </p:blipFill>
        <p:spPr>
          <a:xfrm rot="21600000">
            <a:off x="427998" y="9615413"/>
            <a:ext cx="130530" cy="130505"/>
          </a:xfrm>
          <a:prstGeom prst="rect">
            <a:avLst/>
          </a:prstGeom>
        </p:spPr>
      </p:pic>
      <p:sp>
        <p:nvSpPr>
          <p:cNvPr id="1170" name="textbox 1170"/>
          <p:cNvSpPr/>
          <p:nvPr/>
        </p:nvSpPr>
        <p:spPr>
          <a:xfrm>
            <a:off x="2547819" y="9602713"/>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172" name="picture 1172"/>
          <p:cNvPicPr>
            <a:picLocks noChangeAspect="1"/>
          </p:cNvPicPr>
          <p:nvPr/>
        </p:nvPicPr>
        <p:blipFill>
          <a:blip r:embed="rId17"/>
          <a:stretch>
            <a:fillRect/>
          </a:stretch>
        </p:blipFill>
        <p:spPr>
          <a:xfrm rot="21600000">
            <a:off x="2477969" y="9615413"/>
            <a:ext cx="130530" cy="130505"/>
          </a:xfrm>
          <a:prstGeom prst="rect">
            <a:avLst/>
          </a:prstGeom>
        </p:spPr>
      </p:pic>
      <p:sp>
        <p:nvSpPr>
          <p:cNvPr id="1176" name="textbox 1176"/>
          <p:cNvSpPr/>
          <p:nvPr/>
        </p:nvSpPr>
        <p:spPr>
          <a:xfrm>
            <a:off x="5344160" y="4266565"/>
            <a:ext cx="1561465" cy="159385"/>
          </a:xfrm>
          <a:prstGeom prst="rect">
            <a:avLst/>
          </a:prstGeom>
        </p:spPr>
        <p:txBody>
          <a:bodyPr vert="horz" wrap="square" lIns="0" tIns="0" rIns="0" bIns="0"/>
          <a:lstStyle/>
          <a:p>
            <a:pPr algn="l" rtl="0" eaLnBrk="0">
              <a:lnSpc>
                <a:spcPct val="80000"/>
              </a:lnSpc>
            </a:pPr>
            <a:endParaRPr lang="en-US" altLang="en-US" sz="100" dirty="0"/>
          </a:p>
          <a:p>
            <a:pPr marL="12700" indent="0" algn="l" rtl="0" eaLnBrk="0" fontAlgn="auto">
              <a:lnSpc>
                <a:spcPct val="90000"/>
              </a:lnSpc>
            </a:pPr>
            <a:r>
              <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Lithium battery surface defect detection </a:t>
            </a:r>
            <a:endPar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90000"/>
              </a:lnSpc>
            </a:pPr>
            <a:r>
              <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1178" name="textbox 1178"/>
          <p:cNvSpPr/>
          <p:nvPr/>
        </p:nvSpPr>
        <p:spPr>
          <a:xfrm>
            <a:off x="3081020" y="4266565"/>
            <a:ext cx="1545590" cy="158750"/>
          </a:xfrm>
          <a:prstGeom prst="rect">
            <a:avLst/>
          </a:prstGeom>
        </p:spPr>
        <p:txBody>
          <a:bodyPr vert="horz" wrap="square" lIns="0" tIns="0" rIns="0" bIns="0"/>
          <a:lstStyle/>
          <a:p>
            <a:pPr algn="l" rtl="0" eaLnBrk="0">
              <a:lnSpc>
                <a:spcPct val="87000"/>
              </a:lnSpc>
            </a:pPr>
            <a:endParaRPr lang="en-US" altLang="en-US" sz="100" dirty="0"/>
          </a:p>
          <a:p>
            <a:pPr marL="12700" indent="0" algn="l" rtl="0" eaLnBrk="0" fontAlgn="auto">
              <a:lnSpc>
                <a:spcPct val="90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plastic remote control shell detects the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90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1180" name="textbox 1180"/>
          <p:cNvSpPr/>
          <p:nvPr/>
        </p:nvSpPr>
        <p:spPr>
          <a:xfrm>
            <a:off x="1031875" y="4255135"/>
            <a:ext cx="1237615" cy="157480"/>
          </a:xfrm>
          <a:prstGeom prst="rect">
            <a:avLst/>
          </a:prstGeom>
        </p:spPr>
        <p:txBody>
          <a:bodyPr vert="horz" wrap="square" lIns="0" tIns="0" rIns="0" bIns="0"/>
          <a:lstStyle/>
          <a:p>
            <a:pPr algn="l" rtl="0" eaLnBrk="0">
              <a:lnSpc>
                <a:spcPct val="80000"/>
              </a:lnSpc>
            </a:pPr>
            <a:endParaRPr lang="en-US" altLang="en-US" sz="100" dirty="0"/>
          </a:p>
          <a:p>
            <a:pPr marL="12700" indent="0" algn="l" rtl="0" eaLnBrk="0" fontAlgn="auto">
              <a:lnSpc>
                <a:spcPct val="90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mobile phone in the box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90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1186" name="textbox 1186"/>
          <p:cNvSpPr/>
          <p:nvPr/>
        </p:nvSpPr>
        <p:spPr>
          <a:xfrm rot="20760000">
            <a:off x="1749181" y="8565295"/>
            <a:ext cx="433705" cy="138429"/>
          </a:xfrm>
          <a:prstGeom prst="rect">
            <a:avLst/>
          </a:prstGeom>
        </p:spPr>
        <p:txBody>
          <a:bodyPr vert="horz" wrap="square" lIns="0" tIns="0" rIns="0" bIns="0"/>
          <a:lstStyle/>
          <a:p>
            <a:pPr algn="l" rtl="0" eaLnBrk="0">
              <a:lnSpc>
                <a:spcPct val="107000"/>
              </a:lnSpc>
            </a:pPr>
            <a:endParaRPr lang="en-US" altLang="en-US" sz="200" dirty="0"/>
          </a:p>
          <a:p>
            <a:pPr marL="12700" algn="l" rtl="0" eaLnBrk="0">
              <a:lnSpc>
                <a:spcPct val="87000"/>
              </a:lnSpc>
              <a:spcBef>
                <a:spcPts val="0"/>
              </a:spcBef>
            </a:pPr>
            <a:r>
              <a:rPr sz="700" i="1" kern="0" spc="170" dirty="0">
                <a:solidFill>
                  <a:srgbClr val="030303">
                    <a:alpha val="100000"/>
                  </a:srgbClr>
                </a:solidFill>
                <a:latin typeface="Arial" panose="020B0604020202020204"/>
                <a:ea typeface="Arial" panose="020B0604020202020204"/>
                <a:cs typeface="Arial" panose="020B0604020202020204"/>
              </a:rPr>
              <a:t>257mm</a:t>
            </a:r>
            <a:endParaRPr lang="en-US" altLang="en-US" sz="700" dirty="0"/>
          </a:p>
        </p:txBody>
      </p:sp>
      <p:sp>
        <p:nvSpPr>
          <p:cNvPr id="1188" name="textbox 1188"/>
          <p:cNvSpPr/>
          <p:nvPr/>
        </p:nvSpPr>
        <p:spPr>
          <a:xfrm rot="20760000">
            <a:off x="1616423" y="7850975"/>
            <a:ext cx="433705" cy="142239"/>
          </a:xfrm>
          <a:prstGeom prst="rect">
            <a:avLst/>
          </a:prstGeom>
        </p:spPr>
        <p:txBody>
          <a:bodyPr vert="horz" wrap="square" lIns="0" tIns="0" rIns="0" bIns="0"/>
          <a:lstStyle/>
          <a:p>
            <a:pPr algn="l" rtl="0" eaLnBrk="0">
              <a:lnSpc>
                <a:spcPct val="109000"/>
              </a:lnSpc>
            </a:pPr>
            <a:endParaRPr lang="en-US" altLang="en-US" sz="200" dirty="0"/>
          </a:p>
          <a:p>
            <a:pPr marL="12700" algn="l" rtl="0" eaLnBrk="0">
              <a:lnSpc>
                <a:spcPct val="90000"/>
              </a:lnSpc>
              <a:spcBef>
                <a:spcPts val="0"/>
              </a:spcBef>
            </a:pPr>
            <a:r>
              <a:rPr sz="700" i="1" kern="0" spc="170" dirty="0">
                <a:solidFill>
                  <a:srgbClr val="030303">
                    <a:alpha val="100000"/>
                  </a:srgbClr>
                </a:solidFill>
                <a:latin typeface="Arial" panose="020B0604020202020204"/>
                <a:ea typeface="Arial" panose="020B0604020202020204"/>
                <a:cs typeface="Arial" panose="020B0604020202020204"/>
              </a:rPr>
              <a:t>217mm</a:t>
            </a:r>
            <a:endParaRPr lang="en-US" altLang="en-US" sz="700" dirty="0"/>
          </a:p>
        </p:txBody>
      </p:sp>
      <p:pic>
        <p:nvPicPr>
          <p:cNvPr id="1190" name="picture 1190"/>
          <p:cNvPicPr>
            <a:picLocks noChangeAspect="1"/>
          </p:cNvPicPr>
          <p:nvPr/>
        </p:nvPicPr>
        <p:blipFill>
          <a:blip r:embed="rId18"/>
          <a:stretch>
            <a:fillRect/>
          </a:stretch>
        </p:blipFill>
        <p:spPr>
          <a:xfrm rot="21600000">
            <a:off x="446580" y="1595344"/>
            <a:ext cx="240210" cy="246086"/>
          </a:xfrm>
          <a:prstGeom prst="rect">
            <a:avLst/>
          </a:prstGeom>
        </p:spPr>
      </p:pic>
      <p:pic>
        <p:nvPicPr>
          <p:cNvPr id="1192" name="picture 1192"/>
          <p:cNvPicPr>
            <a:picLocks noChangeAspect="1"/>
          </p:cNvPicPr>
          <p:nvPr/>
        </p:nvPicPr>
        <p:blipFill>
          <a:blip r:embed="rId19"/>
          <a:stretch>
            <a:fillRect/>
          </a:stretch>
        </p:blipFill>
        <p:spPr>
          <a:xfrm rot="21600000">
            <a:off x="2405598" y="5757363"/>
            <a:ext cx="27304" cy="2129849"/>
          </a:xfrm>
          <a:prstGeom prst="rect">
            <a:avLst/>
          </a:prstGeom>
        </p:spPr>
      </p:pic>
      <p:sp>
        <p:nvSpPr>
          <p:cNvPr id="1194" name="textbox 1194"/>
          <p:cNvSpPr/>
          <p:nvPr/>
        </p:nvSpPr>
        <p:spPr>
          <a:xfrm rot="2580000">
            <a:off x="905376" y="7768054"/>
            <a:ext cx="337184" cy="148589"/>
          </a:xfrm>
          <a:prstGeom prst="rect">
            <a:avLst/>
          </a:prstGeom>
        </p:spPr>
        <p:txBody>
          <a:bodyPr vert="horz" wrap="square" lIns="0" tIns="0" rIns="0" bIns="0"/>
          <a:lstStyle/>
          <a:p>
            <a:pPr algn="l" rtl="0" eaLnBrk="0">
              <a:lnSpc>
                <a:spcPct val="117000"/>
              </a:lnSpc>
            </a:pPr>
            <a:endParaRPr lang="en-US" altLang="en-US" sz="200" dirty="0"/>
          </a:p>
          <a:p>
            <a:pPr marL="12700" algn="l" rtl="0" eaLnBrk="0">
              <a:lnSpc>
                <a:spcPct val="82000"/>
              </a:lnSpc>
              <a:spcBef>
                <a:spcPts val="0"/>
              </a:spcBef>
            </a:pPr>
            <a:r>
              <a:rPr sz="800" kern="0" spc="-40" dirty="0">
                <a:solidFill>
                  <a:srgbClr val="030303">
                    <a:alpha val="100000"/>
                  </a:srgbClr>
                </a:solidFill>
                <a:latin typeface="Arial" panose="020B0604020202020204"/>
                <a:ea typeface="Arial" panose="020B0604020202020204"/>
                <a:cs typeface="Arial" panose="020B0604020202020204"/>
              </a:rPr>
              <a:t>137mm</a:t>
            </a:r>
            <a:endParaRPr lang="en-US" altLang="en-US" sz="800" dirty="0"/>
          </a:p>
        </p:txBody>
      </p:sp>
      <p:sp>
        <p:nvSpPr>
          <p:cNvPr id="1196" name="textbox 1196"/>
          <p:cNvSpPr/>
          <p:nvPr/>
        </p:nvSpPr>
        <p:spPr>
          <a:xfrm rot="3180000">
            <a:off x="714970" y="8374713"/>
            <a:ext cx="344170" cy="144779"/>
          </a:xfrm>
          <a:prstGeom prst="rect">
            <a:avLst/>
          </a:prstGeom>
        </p:spPr>
        <p:txBody>
          <a:bodyPr vert="horz" wrap="square" lIns="0" tIns="0" rIns="0" bIns="0"/>
          <a:lstStyle/>
          <a:p>
            <a:pPr algn="l" rtl="0" eaLnBrk="0">
              <a:lnSpc>
                <a:spcPct val="115000"/>
              </a:lnSpc>
            </a:pPr>
            <a:endParaRPr lang="en-US" altLang="en-US" sz="200" dirty="0"/>
          </a:p>
          <a:p>
            <a:pPr marL="12700" algn="l" rtl="0" eaLnBrk="0">
              <a:lnSpc>
                <a:spcPct val="79000"/>
              </a:lnSpc>
              <a:spcBef>
                <a:spcPts val="0"/>
              </a:spcBef>
            </a:pPr>
            <a:r>
              <a:rPr sz="800" kern="0" spc="-30" dirty="0">
                <a:solidFill>
                  <a:srgbClr val="030303">
                    <a:alpha val="100000"/>
                  </a:srgbClr>
                </a:solidFill>
                <a:latin typeface="Arial" panose="020B0604020202020204"/>
                <a:ea typeface="Arial" panose="020B0604020202020204"/>
                <a:cs typeface="Arial" panose="020B0604020202020204"/>
              </a:rPr>
              <a:t>183mm</a:t>
            </a:r>
            <a:endParaRPr lang="en-US" altLang="en-US" sz="800" dirty="0"/>
          </a:p>
        </p:txBody>
      </p:sp>
      <p:pic>
        <p:nvPicPr>
          <p:cNvPr id="1198" name="picture 1198"/>
          <p:cNvPicPr>
            <a:picLocks noChangeAspect="1"/>
          </p:cNvPicPr>
          <p:nvPr/>
        </p:nvPicPr>
        <p:blipFill>
          <a:blip r:embed="rId20"/>
          <a:stretch>
            <a:fillRect/>
          </a:stretch>
        </p:blipFill>
        <p:spPr>
          <a:xfrm rot="21600000">
            <a:off x="428256" y="9196070"/>
            <a:ext cx="6694094" cy="6350"/>
          </a:xfrm>
          <a:prstGeom prst="rect">
            <a:avLst/>
          </a:prstGeom>
        </p:spPr>
      </p:pic>
      <p:sp>
        <p:nvSpPr>
          <p:cNvPr id="1200" name="textbox 1200"/>
          <p:cNvSpPr/>
          <p:nvPr/>
        </p:nvSpPr>
        <p:spPr>
          <a:xfrm>
            <a:off x="2605851" y="7025213"/>
            <a:ext cx="413384"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20" dirty="0">
                <a:solidFill>
                  <a:srgbClr val="030303">
                    <a:alpha val="100000"/>
                  </a:srgbClr>
                </a:solidFill>
                <a:latin typeface="Arial" panose="020B0604020202020204"/>
                <a:ea typeface="Arial" panose="020B0604020202020204"/>
                <a:cs typeface="Arial" panose="020B0604020202020204"/>
              </a:rPr>
              <a:t>400mm</a:t>
            </a:r>
            <a:endParaRPr lang="en-US" altLang="en-US" sz="800" dirty="0"/>
          </a:p>
        </p:txBody>
      </p:sp>
      <p:sp>
        <p:nvSpPr>
          <p:cNvPr id="1202" name="rect"/>
          <p:cNvSpPr/>
          <p:nvPr/>
        </p:nvSpPr>
        <p:spPr>
          <a:xfrm>
            <a:off x="2557095" y="5799006"/>
            <a:ext cx="4698" cy="2566746"/>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204" name="textbox 1204"/>
          <p:cNvSpPr/>
          <p:nvPr/>
        </p:nvSpPr>
        <p:spPr>
          <a:xfrm>
            <a:off x="2459742" y="6506850"/>
            <a:ext cx="412115"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10" dirty="0">
                <a:solidFill>
                  <a:srgbClr val="030303">
                    <a:alpha val="100000"/>
                  </a:srgbClr>
                </a:solidFill>
                <a:latin typeface="Arial" panose="020B0604020202020204"/>
                <a:ea typeface="Arial" panose="020B0604020202020204"/>
                <a:cs typeface="Arial" panose="020B0604020202020204"/>
              </a:rPr>
              <a:t>300mm</a:t>
            </a:r>
            <a:endParaRPr lang="en-US" altLang="en-US" sz="800" dirty="0"/>
          </a:p>
        </p:txBody>
      </p:sp>
      <p:pic>
        <p:nvPicPr>
          <p:cNvPr id="1206" name="picture 1206"/>
          <p:cNvPicPr>
            <a:picLocks noChangeAspect="1"/>
          </p:cNvPicPr>
          <p:nvPr/>
        </p:nvPicPr>
        <p:blipFill>
          <a:blip r:embed="rId21"/>
          <a:stretch>
            <a:fillRect/>
          </a:stretch>
        </p:blipFill>
        <p:spPr>
          <a:xfrm rot="21600000">
            <a:off x="2487952" y="8356438"/>
            <a:ext cx="85134" cy="100620"/>
          </a:xfrm>
          <a:prstGeom prst="rect">
            <a:avLst/>
          </a:prstGeom>
        </p:spPr>
      </p:pic>
      <p:pic>
        <p:nvPicPr>
          <p:cNvPr id="1208" name="picture 1208"/>
          <p:cNvPicPr>
            <a:picLocks noChangeAspect="1"/>
          </p:cNvPicPr>
          <p:nvPr/>
        </p:nvPicPr>
        <p:blipFill>
          <a:blip r:embed="rId22"/>
          <a:stretch>
            <a:fillRect/>
          </a:stretch>
        </p:blipFill>
        <p:spPr>
          <a:xfrm rot="21600000">
            <a:off x="1587995" y="5718276"/>
            <a:ext cx="1010907" cy="6350"/>
          </a:xfrm>
          <a:prstGeom prst="rect">
            <a:avLst/>
          </a:prstGeom>
        </p:spPr>
      </p:pic>
      <p:pic>
        <p:nvPicPr>
          <p:cNvPr id="1210" name="picture 1210"/>
          <p:cNvPicPr>
            <a:picLocks noChangeAspect="1"/>
          </p:cNvPicPr>
          <p:nvPr/>
        </p:nvPicPr>
        <p:blipFill>
          <a:blip r:embed="rId23"/>
          <a:stretch>
            <a:fillRect/>
          </a:stretch>
        </p:blipFill>
        <p:spPr>
          <a:xfrm rot="21600000">
            <a:off x="2353321" y="7900103"/>
            <a:ext cx="52704" cy="26606"/>
          </a:xfrm>
          <a:prstGeom prst="rect">
            <a:avLst/>
          </a:prstGeom>
        </p:spPr>
      </p:pic>
      <p:sp>
        <p:nvSpPr>
          <p:cNvPr id="1212" name="rect"/>
          <p:cNvSpPr/>
          <p:nvPr/>
        </p:nvSpPr>
        <p:spPr>
          <a:xfrm>
            <a:off x="2545795" y="5757363"/>
            <a:ext cx="27292" cy="50952"/>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1214" name="picture 1214"/>
          <p:cNvPicPr>
            <a:picLocks noChangeAspect="1"/>
          </p:cNvPicPr>
          <p:nvPr/>
        </p:nvPicPr>
        <p:blipFill>
          <a:blip r:embed="rId24"/>
          <a:stretch>
            <a:fillRect/>
          </a:stretch>
        </p:blipFill>
        <p:spPr>
          <a:xfrm rot="21600000">
            <a:off x="6057950" y="7647267"/>
            <a:ext cx="6350" cy="6350"/>
          </a:xfrm>
          <a:prstGeom prst="rect">
            <a:avLst/>
          </a:prstGeom>
        </p:spPr>
      </p:pic>
      <p:pic>
        <p:nvPicPr>
          <p:cNvPr id="10" name="图片 9" descr="如本科技英文LOGO"/>
          <p:cNvPicPr/>
          <p:nvPr>
            <p:custDataLst>
              <p:tags r:id="rId25"/>
            </p:custDataLst>
          </p:nvPr>
        </p:nvPicPr>
        <p:blipFill>
          <a:blip r:embed="rId26"/>
          <a:stretch>
            <a:fillRect/>
          </a:stretch>
        </p:blipFill>
        <p:spPr>
          <a:xfrm>
            <a:off x="5789930" y="420370"/>
            <a:ext cx="1651000" cy="297180"/>
          </a:xfrm>
          <a:prstGeom prst="rect">
            <a:avLst/>
          </a:prstGeom>
        </p:spPr>
      </p:pic>
      <p:sp>
        <p:nvSpPr>
          <p:cNvPr id="11" name="textbox 10"/>
          <p:cNvSpPr/>
          <p:nvPr>
            <p:custDataLst>
              <p:tags r:id="rId27"/>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rect"/>
          <p:cNvSpPr/>
          <p:nvPr/>
        </p:nvSpPr>
        <p:spPr>
          <a:xfrm>
            <a:off x="0" y="3590912"/>
            <a:ext cx="7551952" cy="6669087"/>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1218" name="textbox 1218"/>
          <p:cNvSpPr/>
          <p:nvPr/>
        </p:nvSpPr>
        <p:spPr>
          <a:xfrm>
            <a:off x="391466" y="886973"/>
            <a:ext cx="6757669" cy="2088514"/>
          </a:xfrm>
          <a:prstGeom prst="rect">
            <a:avLst/>
          </a:prstGeom>
        </p:spPr>
        <p:txBody>
          <a:bodyPr vert="horz" wrap="square" lIns="0" tIns="0" rIns="0" bIns="0"/>
          <a:lstStyle/>
          <a:p>
            <a:pPr algn="l" rtl="0" eaLnBrk="0">
              <a:lnSpc>
                <a:spcPct val="91000"/>
              </a:lnSpc>
            </a:pPr>
            <a:endParaRPr lang="en-US" altLang="en-US" sz="100" dirty="0"/>
          </a:p>
          <a:p>
            <a:pPr marL="41910"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RVC-I5180</a:t>
            </a:r>
            <a:endParaRPr lang="en-US" altLang="en-US" sz="3600" dirty="0"/>
          </a:p>
          <a:p>
            <a:pPr marL="12700" algn="l" rtl="0" eaLnBrk="0">
              <a:lnSpc>
                <a:spcPct val="89000"/>
              </a:lnSpc>
              <a:spcBef>
                <a:spcPts val="200"/>
              </a:spcBef>
            </a:pPr>
            <a:r>
              <a:rPr lang="en-US"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Micrometer-grade</a:t>
            </a:r>
            <a:r>
              <a:rPr sz="48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8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19000"/>
              </a:lnSpc>
            </a:pPr>
            <a:endParaRPr lang="en-US" altLang="en-US" sz="700" dirty="0"/>
          </a:p>
          <a:p>
            <a:pPr algn="l" rtl="0" eaLnBrk="0">
              <a:lnSpc>
                <a:spcPct val="119000"/>
              </a:lnSpc>
            </a:pPr>
            <a:r>
              <a:rPr lang="en-US" altLang="en-US" sz="1000" dirty="0"/>
              <a:t>RVC-I5180 micron-level 3D area scanner, equipped with 5 megapixel high-definition lens, with micron-level ultra-high precision, 180mm depth of field. It can be used to detect the size, spacing, hole position, defects, flatness and other inspection items of all kinds of workpieces with different materials and sizes. This scanner is suitable for automotive parts and components mounting holes position and size inspection, glue line inspection, concrete block flatness inspection and other scenarios.</a:t>
            </a:r>
            <a:endParaRPr lang="en-US" altLang="en-US" sz="1000" dirty="0"/>
          </a:p>
        </p:txBody>
      </p:sp>
      <p:sp>
        <p:nvSpPr>
          <p:cNvPr id="1228" name="textbox 1228"/>
          <p:cNvSpPr/>
          <p:nvPr/>
        </p:nvSpPr>
        <p:spPr>
          <a:xfrm>
            <a:off x="6742614" y="3058916"/>
            <a:ext cx="55880" cy="57785"/>
          </a:xfrm>
          <a:prstGeom prst="rect">
            <a:avLst/>
          </a:prstGeom>
        </p:spPr>
        <p:txBody>
          <a:bodyPr vert="horz" wrap="square" lIns="0" tIns="0" rIns="0" bIns="0"/>
          <a:lstStyle/>
          <a:p>
            <a:pPr algn="l" rtl="0" eaLnBrk="0">
              <a:lnSpc>
                <a:spcPct val="83000"/>
              </a:lnSpc>
            </a:pPr>
            <a:endParaRPr lang="en-US" altLang="en-US" sz="100" dirty="0"/>
          </a:p>
          <a:p>
            <a:pPr algn="r" rtl="0" eaLnBrk="0">
              <a:lnSpc>
                <a:spcPts val="250"/>
              </a:lnSpc>
            </a:pPr>
            <a:r>
              <a:rPr sz="2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 dirty="0"/>
          </a:p>
        </p:txBody>
      </p:sp>
      <p:sp>
        <p:nvSpPr>
          <p:cNvPr id="1230" name="textbox 1230"/>
          <p:cNvSpPr/>
          <p:nvPr/>
        </p:nvSpPr>
        <p:spPr>
          <a:xfrm>
            <a:off x="6749243" y="2830316"/>
            <a:ext cx="55880" cy="57785"/>
          </a:xfrm>
          <a:prstGeom prst="rect">
            <a:avLst/>
          </a:prstGeom>
        </p:spPr>
        <p:txBody>
          <a:bodyPr vert="horz" wrap="square" lIns="0" tIns="0" rIns="0" bIns="0"/>
          <a:lstStyle/>
          <a:p>
            <a:pPr algn="l" rtl="0" eaLnBrk="0">
              <a:lnSpc>
                <a:spcPct val="83000"/>
              </a:lnSpc>
            </a:pPr>
            <a:endParaRPr lang="en-US" altLang="en-US" sz="100" dirty="0"/>
          </a:p>
          <a:p>
            <a:pPr algn="r" rtl="0" eaLnBrk="0">
              <a:lnSpc>
                <a:spcPts val="250"/>
              </a:lnSpc>
            </a:pPr>
            <a:r>
              <a:rPr sz="2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lang="en-US" altLang="en-US" sz="200" dirty="0"/>
          </a:p>
        </p:txBody>
      </p:sp>
      <p:sp>
        <p:nvSpPr>
          <p:cNvPr id="1252" name="textbox 1252"/>
          <p:cNvSpPr/>
          <p:nvPr/>
        </p:nvSpPr>
        <p:spPr>
          <a:xfrm>
            <a:off x="3597674" y="2740907"/>
            <a:ext cx="145414" cy="155575"/>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5000"/>
              </a:lnSpc>
            </a:pPr>
            <a:endParaRPr lang="en-US" altLang="en-US" sz="1000" dirty="0"/>
          </a:p>
        </p:txBody>
      </p:sp>
      <p:pic>
        <p:nvPicPr>
          <p:cNvPr id="1298" name="picture 1298"/>
          <p:cNvPicPr>
            <a:picLocks noChangeAspect="1"/>
          </p:cNvPicPr>
          <p:nvPr/>
        </p:nvPicPr>
        <p:blipFill>
          <a:blip r:embed="rId1"/>
          <a:stretch>
            <a:fillRect/>
          </a:stretch>
        </p:blipFill>
        <p:spPr>
          <a:xfrm rot="21600000">
            <a:off x="1953311" y="6058894"/>
            <a:ext cx="3658481" cy="1901941"/>
          </a:xfrm>
          <a:prstGeom prst="rect">
            <a:avLst/>
          </a:prstGeom>
        </p:spPr>
      </p:pic>
      <p:pic>
        <p:nvPicPr>
          <p:cNvPr id="1300" name="picture 1300"/>
          <p:cNvPicPr>
            <a:picLocks noChangeAspect="1"/>
          </p:cNvPicPr>
          <p:nvPr/>
        </p:nvPicPr>
        <p:blipFill>
          <a:blip r:embed="rId2"/>
          <a:stretch>
            <a:fillRect/>
          </a:stretch>
        </p:blipFill>
        <p:spPr>
          <a:xfrm rot="21600000">
            <a:off x="525919" y="4439604"/>
            <a:ext cx="6481317" cy="853463"/>
          </a:xfrm>
          <a:prstGeom prst="rect">
            <a:avLst/>
          </a:prstGeom>
        </p:spPr>
      </p:pic>
      <p:sp>
        <p:nvSpPr>
          <p:cNvPr id="1302" name="textbox 1302"/>
          <p:cNvSpPr/>
          <p:nvPr/>
        </p:nvSpPr>
        <p:spPr>
          <a:xfrm>
            <a:off x="0" y="424273"/>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545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304" name="textbox 1304"/>
          <p:cNvSpPr/>
          <p:nvPr/>
        </p:nvSpPr>
        <p:spPr>
          <a:xfrm>
            <a:off x="431800" y="3862070"/>
            <a:ext cx="2752725" cy="351155"/>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provides comprehensive protection</a:t>
            </a:r>
            <a:endParaRPr lang="en-US" altLang="en-US" sz="900" dirty="0"/>
          </a:p>
        </p:txBody>
      </p:sp>
      <p:pic>
        <p:nvPicPr>
          <p:cNvPr id="1308" name="picture 1308"/>
          <p:cNvPicPr>
            <a:picLocks noChangeAspect="1"/>
          </p:cNvPicPr>
          <p:nvPr/>
        </p:nvPicPr>
        <p:blipFill>
          <a:blip r:embed="rId3"/>
          <a:stretch>
            <a:fillRect/>
          </a:stretch>
        </p:blipFill>
        <p:spPr>
          <a:xfrm rot="21600000">
            <a:off x="6421139" y="9305448"/>
            <a:ext cx="698835" cy="698835"/>
          </a:xfrm>
          <a:prstGeom prst="rect">
            <a:avLst/>
          </a:prstGeom>
        </p:spPr>
      </p:pic>
      <p:sp>
        <p:nvSpPr>
          <p:cNvPr id="1314" name="textbox 1314"/>
          <p:cNvSpPr/>
          <p:nvPr/>
        </p:nvSpPr>
        <p:spPr>
          <a:xfrm>
            <a:off x="4376758" y="9600417"/>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316" name="picture 1316"/>
          <p:cNvPicPr>
            <a:picLocks noChangeAspect="1"/>
          </p:cNvPicPr>
          <p:nvPr/>
        </p:nvPicPr>
        <p:blipFill>
          <a:blip r:embed="rId4"/>
          <a:stretch>
            <a:fillRect/>
          </a:stretch>
        </p:blipFill>
        <p:spPr>
          <a:xfrm rot="21600000">
            <a:off x="4306908" y="9613117"/>
            <a:ext cx="130518" cy="130505"/>
          </a:xfrm>
          <a:prstGeom prst="rect">
            <a:avLst/>
          </a:prstGeom>
        </p:spPr>
      </p:pic>
      <p:sp>
        <p:nvSpPr>
          <p:cNvPr id="1318" name="textbox 1318"/>
          <p:cNvSpPr/>
          <p:nvPr/>
        </p:nvSpPr>
        <p:spPr>
          <a:xfrm>
            <a:off x="495481" y="9600417"/>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320" name="picture 1320"/>
          <p:cNvPicPr>
            <a:picLocks noChangeAspect="1"/>
          </p:cNvPicPr>
          <p:nvPr/>
        </p:nvPicPr>
        <p:blipFill>
          <a:blip r:embed="rId5"/>
          <a:stretch>
            <a:fillRect/>
          </a:stretch>
        </p:blipFill>
        <p:spPr>
          <a:xfrm rot="21600000">
            <a:off x="425631" y="9613117"/>
            <a:ext cx="130517" cy="130505"/>
          </a:xfrm>
          <a:prstGeom prst="rect">
            <a:avLst/>
          </a:prstGeom>
        </p:spPr>
      </p:pic>
      <p:sp>
        <p:nvSpPr>
          <p:cNvPr id="1324" name="textbox 1324"/>
          <p:cNvSpPr/>
          <p:nvPr/>
        </p:nvSpPr>
        <p:spPr>
          <a:xfrm>
            <a:off x="2545446" y="9600417"/>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326" name="picture 1326"/>
          <p:cNvPicPr>
            <a:picLocks noChangeAspect="1"/>
          </p:cNvPicPr>
          <p:nvPr/>
        </p:nvPicPr>
        <p:blipFill>
          <a:blip r:embed="rId6"/>
          <a:stretch>
            <a:fillRect/>
          </a:stretch>
        </p:blipFill>
        <p:spPr>
          <a:xfrm rot="21600000">
            <a:off x="2475596" y="9613117"/>
            <a:ext cx="130518" cy="130505"/>
          </a:xfrm>
          <a:prstGeom prst="rect">
            <a:avLst/>
          </a:prstGeom>
        </p:spPr>
      </p:pic>
      <p:pic>
        <p:nvPicPr>
          <p:cNvPr id="1336" name="picture 1336"/>
          <p:cNvPicPr>
            <a:picLocks noChangeAspect="1"/>
          </p:cNvPicPr>
          <p:nvPr/>
        </p:nvPicPr>
        <p:blipFill>
          <a:blip r:embed="rId7"/>
          <a:stretch>
            <a:fillRect/>
          </a:stretch>
        </p:blipFill>
        <p:spPr>
          <a:xfrm rot="21600000">
            <a:off x="1522361" y="6305016"/>
            <a:ext cx="4294450" cy="23876"/>
          </a:xfrm>
          <a:prstGeom prst="rect">
            <a:avLst/>
          </a:prstGeom>
        </p:spPr>
      </p:pic>
      <p:pic>
        <p:nvPicPr>
          <p:cNvPr id="1342" name="picture 1342"/>
          <p:cNvPicPr>
            <a:picLocks noChangeAspect="1"/>
          </p:cNvPicPr>
          <p:nvPr/>
        </p:nvPicPr>
        <p:blipFill>
          <a:blip r:embed="rId8"/>
          <a:stretch>
            <a:fillRect/>
          </a:stretch>
        </p:blipFill>
        <p:spPr>
          <a:xfrm rot="21600000">
            <a:off x="425894" y="9193771"/>
            <a:ext cx="6694081" cy="6350"/>
          </a:xfrm>
          <a:prstGeom prst="rect">
            <a:avLst/>
          </a:prstGeom>
        </p:spPr>
      </p:pic>
      <p:pic>
        <p:nvPicPr>
          <p:cNvPr id="1344" name="picture 1344"/>
          <p:cNvPicPr>
            <a:picLocks noChangeAspect="1"/>
          </p:cNvPicPr>
          <p:nvPr/>
        </p:nvPicPr>
        <p:blipFill>
          <a:blip r:embed="rId9"/>
          <a:stretch>
            <a:fillRect/>
          </a:stretch>
        </p:blipFill>
        <p:spPr>
          <a:xfrm rot="21600000">
            <a:off x="1467332" y="8373316"/>
            <a:ext cx="1330289" cy="23876"/>
          </a:xfrm>
          <a:prstGeom prst="rect">
            <a:avLst/>
          </a:prstGeom>
        </p:spPr>
      </p:pic>
      <p:sp>
        <p:nvSpPr>
          <p:cNvPr id="1346" name="rect"/>
          <p:cNvSpPr/>
          <p:nvPr/>
        </p:nvSpPr>
        <p:spPr>
          <a:xfrm>
            <a:off x="5026399" y="8368469"/>
            <a:ext cx="790412" cy="23876"/>
          </a:xfrm>
          <a:prstGeom prst="rect">
            <a:avLst/>
          </a:prstGeom>
          <a:solidFill>
            <a:srgbClr val="231F20">
              <a:alpha val="50196"/>
            </a:srgbClr>
          </a:solidFill>
          <a:ln cap="flat">
            <a:noFill/>
            <a:prstDash val="solid"/>
            <a:miter lim="0"/>
          </a:ln>
        </p:spPr>
        <p:txBody>
          <a:bodyPr rtlCol="0"/>
          <a:lstStyle/>
          <a:p>
            <a:pPr algn="ctr"/>
            <a:endParaRPr lang="zh-CN" altLang="en-US"/>
          </a:p>
        </p:txBody>
      </p:sp>
      <p:pic>
        <p:nvPicPr>
          <p:cNvPr id="1348" name="picture 1348"/>
          <p:cNvPicPr>
            <a:picLocks noChangeAspect="1"/>
          </p:cNvPicPr>
          <p:nvPr/>
        </p:nvPicPr>
        <p:blipFill>
          <a:blip r:embed="rId10"/>
          <a:stretch>
            <a:fillRect/>
          </a:stretch>
        </p:blipFill>
        <p:spPr>
          <a:xfrm rot="21600000">
            <a:off x="2785689" y="7614363"/>
            <a:ext cx="23876" cy="770886"/>
          </a:xfrm>
          <a:prstGeom prst="rect">
            <a:avLst/>
          </a:prstGeom>
        </p:spPr>
      </p:pic>
      <p:pic>
        <p:nvPicPr>
          <p:cNvPr id="1350" name="picture 1350"/>
          <p:cNvPicPr>
            <a:picLocks noChangeAspect="1"/>
          </p:cNvPicPr>
          <p:nvPr/>
        </p:nvPicPr>
        <p:blipFill>
          <a:blip r:embed="rId11"/>
          <a:stretch>
            <a:fillRect/>
          </a:stretch>
        </p:blipFill>
        <p:spPr>
          <a:xfrm rot="21600000">
            <a:off x="5014458" y="7632409"/>
            <a:ext cx="23876" cy="748004"/>
          </a:xfrm>
          <a:prstGeom prst="rect">
            <a:avLst/>
          </a:prstGeom>
        </p:spPr>
      </p:pic>
      <p:pic>
        <p:nvPicPr>
          <p:cNvPr id="1352" name="picture 1352"/>
          <p:cNvPicPr>
            <a:picLocks noChangeAspect="1"/>
          </p:cNvPicPr>
          <p:nvPr/>
        </p:nvPicPr>
        <p:blipFill>
          <a:blip r:embed="rId12"/>
          <a:stretch>
            <a:fillRect/>
          </a:stretch>
        </p:blipFill>
        <p:spPr>
          <a:xfrm rot="21600000">
            <a:off x="3758367" y="7801539"/>
            <a:ext cx="23876" cy="462546"/>
          </a:xfrm>
          <a:prstGeom prst="rect">
            <a:avLst/>
          </a:prstGeom>
        </p:spPr>
      </p:pic>
      <p:sp>
        <p:nvSpPr>
          <p:cNvPr id="2" name="文本框 1"/>
          <p:cNvSpPr txBox="1"/>
          <p:nvPr>
            <p:custDataLst>
              <p:tags r:id="rId13"/>
            </p:custDataLst>
          </p:nvPr>
        </p:nvSpPr>
        <p:spPr>
          <a:xfrm>
            <a:off x="525145" y="534797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4"/>
            </p:custDataLst>
          </p:nvPr>
        </p:nvSpPr>
        <p:spPr>
          <a:xfrm>
            <a:off x="2188845" y="534797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5"/>
            </p:custDataLst>
          </p:nvPr>
        </p:nvSpPr>
        <p:spPr>
          <a:xfrm>
            <a:off x="3822700" y="534797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6"/>
            </p:custDataLst>
          </p:nvPr>
        </p:nvSpPr>
        <p:spPr>
          <a:xfrm>
            <a:off x="5631180" y="5347970"/>
            <a:ext cx="1272540" cy="497205"/>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Gigabit Ethernet port data transfer</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26" name="textbox 398"/>
          <p:cNvSpPr/>
          <p:nvPr>
            <p:custDataLst>
              <p:tags r:id="rId17"/>
            </p:custDataLst>
          </p:nvPr>
        </p:nvSpPr>
        <p:spPr>
          <a:xfrm>
            <a:off x="5858510" y="801370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27" name="textbox 400"/>
          <p:cNvSpPr/>
          <p:nvPr>
            <p:custDataLst>
              <p:tags r:id="rId18"/>
            </p:custDataLst>
          </p:nvPr>
        </p:nvSpPr>
        <p:spPr>
          <a:xfrm>
            <a:off x="2964180" y="8268335"/>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28" name="textbox 402"/>
          <p:cNvSpPr/>
          <p:nvPr>
            <p:custDataLst>
              <p:tags r:id="rId19"/>
            </p:custDataLst>
          </p:nvPr>
        </p:nvSpPr>
        <p:spPr>
          <a:xfrm>
            <a:off x="5835650" y="624395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29" name="textbox 416"/>
          <p:cNvSpPr/>
          <p:nvPr>
            <p:custDataLst>
              <p:tags r:id="rId20"/>
            </p:custDataLst>
          </p:nvPr>
        </p:nvSpPr>
        <p:spPr>
          <a:xfrm>
            <a:off x="480060" y="623760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30" name="textbox 424"/>
          <p:cNvSpPr/>
          <p:nvPr>
            <p:custDataLst>
              <p:tags r:id="rId21"/>
            </p:custDataLst>
          </p:nvPr>
        </p:nvSpPr>
        <p:spPr>
          <a:xfrm>
            <a:off x="-26035" y="832866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31" name="textbox 428"/>
          <p:cNvSpPr/>
          <p:nvPr>
            <p:custDataLst>
              <p:tags r:id="rId22"/>
            </p:custDataLst>
          </p:nvPr>
        </p:nvSpPr>
        <p:spPr>
          <a:xfrm>
            <a:off x="259080" y="859091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32" name="文本框 31"/>
          <p:cNvSpPr txBox="1"/>
          <p:nvPr>
            <p:custDataLst>
              <p:tags r:id="rId23"/>
            </p:custDataLst>
          </p:nvPr>
        </p:nvSpPr>
        <p:spPr>
          <a:xfrm>
            <a:off x="2883535" y="8538845"/>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33" name="文本框 32"/>
          <p:cNvSpPr txBox="1"/>
          <p:nvPr>
            <p:custDataLst>
              <p:tags r:id="rId24"/>
            </p:custDataLst>
          </p:nvPr>
        </p:nvSpPr>
        <p:spPr>
          <a:xfrm>
            <a:off x="2720340" y="8679180"/>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10" name="图片 9" descr="如本科技英文LOGO"/>
          <p:cNvPicPr/>
          <p:nvPr>
            <p:custDataLst>
              <p:tags r:id="rId25"/>
            </p:custDataLst>
          </p:nvPr>
        </p:nvPicPr>
        <p:blipFill>
          <a:blip r:embed="rId26"/>
          <a:stretch>
            <a:fillRect/>
          </a:stretch>
        </p:blipFill>
        <p:spPr>
          <a:xfrm>
            <a:off x="5789930" y="420370"/>
            <a:ext cx="1651000" cy="297180"/>
          </a:xfrm>
          <a:prstGeom prst="rect">
            <a:avLst/>
          </a:prstGeom>
        </p:spPr>
      </p:pic>
      <p:sp>
        <p:nvSpPr>
          <p:cNvPr id="11" name="textbox 10"/>
          <p:cNvSpPr/>
          <p:nvPr>
            <p:custDataLst>
              <p:tags r:id="rId27"/>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rect"/>
          <p:cNvSpPr/>
          <p:nvPr/>
        </p:nvSpPr>
        <p:spPr>
          <a:xfrm>
            <a:off x="0" y="4761649"/>
            <a:ext cx="7551356" cy="5498350"/>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1356" name="table 1356"/>
          <p:cNvGraphicFramePr>
            <a:graphicFrameLocks noGrp="1"/>
          </p:cNvGraphicFramePr>
          <p:nvPr>
            <p:custDataLst>
              <p:tags r:id="rId1"/>
            </p:custDataLst>
          </p:nvPr>
        </p:nvGraphicFramePr>
        <p:xfrm>
          <a:off x="3359150" y="4923790"/>
          <a:ext cx="3622675" cy="4170045"/>
        </p:xfrm>
        <a:graphic>
          <a:graphicData uri="http://schemas.openxmlformats.org/drawingml/2006/table">
            <a:tbl>
              <a:tblPr>
                <a:solidFill>
                  <a:srgbClr val="F6F7F7"/>
                </a:solidFill>
              </a:tblPr>
              <a:tblGrid>
                <a:gridCol w="1545590"/>
                <a:gridCol w="2077085"/>
              </a:tblGrid>
              <a:tr h="296545">
                <a:tc gridSpan="2">
                  <a:txBody>
                    <a:bodyPr/>
                    <a:lstStyle/>
                    <a:p>
                      <a:pPr algn="l" rtl="0" eaLnBrk="0">
                        <a:lnSpc>
                          <a:spcPct val="100000"/>
                        </a:lnSpc>
                      </a:pPr>
                      <a:endParaRPr lang="en-US" altLang="en-US" sz="600" dirty="0"/>
                    </a:p>
                    <a:p>
                      <a:pPr marL="1228725" algn="l" rtl="0" eaLnBrk="0">
                        <a:lnSpc>
                          <a:spcPct val="90000"/>
                        </a:lnSpc>
                        <a:spcBef>
                          <a:spcPts val="5"/>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7480">
                <a:tc>
                  <a:txBody>
                    <a:bodyPr/>
                    <a:lstStyle/>
                    <a:p>
                      <a:pPr algn="l" rtl="0" eaLnBrk="0">
                        <a:lnSpc>
                          <a:spcPct val="108000"/>
                        </a:lnSpc>
                      </a:pPr>
                      <a:endParaRPr lang="en-US" altLang="en-US" sz="200" dirty="0"/>
                    </a:p>
                    <a:p>
                      <a:pPr marL="168910" algn="l" rtl="0" eaLnBrk="0">
                        <a:lnSpc>
                          <a:spcPct val="89000"/>
                        </a:lnSpc>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4000"/>
                        </a:lnSpc>
                      </a:pPr>
                      <a:endParaRPr lang="en-US" altLang="en-US" sz="200" dirty="0"/>
                    </a:p>
                    <a:p>
                      <a:pPr marL="699770" algn="l" rtl="0" eaLnBrk="0">
                        <a:lnSpc>
                          <a:spcPct val="85000"/>
                        </a:lnSpc>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RVC-I5180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224155">
                <a:tc>
                  <a:txBody>
                    <a:bodyPr/>
                    <a:lstStyle/>
                    <a:p>
                      <a:pPr algn="l" rtl="0" eaLnBrk="0">
                        <a:lnSpc>
                          <a:spcPct val="149000"/>
                        </a:lnSpc>
                      </a:pPr>
                      <a:endParaRPr lang="en-US" altLang="en-US" sz="200" dirty="0"/>
                    </a:p>
                    <a:p>
                      <a:pPr marL="167640" algn="l" rtl="0" eaLnBrk="0">
                        <a:lnSpc>
                          <a:spcPct val="98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 / 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889635"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1.93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750">
                <a:tc>
                  <a:txBody>
                    <a:bodyPr/>
                    <a:lstStyle/>
                    <a:p>
                      <a:pPr algn="l" rtl="0" eaLnBrk="0">
                        <a:lnSpc>
                          <a:spcPct val="133000"/>
                        </a:lnSpc>
                      </a:pPr>
                      <a:endParaRPr lang="en-US" altLang="en-US" sz="200" dirty="0"/>
                    </a:p>
                    <a:p>
                      <a:pPr marL="16764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0000"/>
                        </a:lnSpc>
                      </a:pPr>
                      <a:endParaRPr lang="en-US" altLang="en-US" sz="300" dirty="0"/>
                    </a:p>
                    <a:p>
                      <a:pPr marL="937260" algn="l" rtl="0" eaLnBrk="0">
                        <a:lnSpc>
                          <a:spcPct val="85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750">
                <a:tc>
                  <a:txBody>
                    <a:bodyPr/>
                    <a:lstStyle/>
                    <a:p>
                      <a:pPr algn="l" rtl="0" eaLnBrk="0">
                        <a:lnSpc>
                          <a:spcPct val="197000"/>
                        </a:lnSpc>
                      </a:pPr>
                      <a:endParaRPr lang="en-US" altLang="en-US" sz="100" dirty="0"/>
                    </a:p>
                    <a:p>
                      <a:pPr marL="16827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8000"/>
                        </a:lnSpc>
                      </a:pPr>
                      <a:endParaRPr lang="en-US" altLang="en-US" sz="300" dirty="0"/>
                    </a:p>
                    <a:p>
                      <a:pPr marL="807720"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420~600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02000"/>
                        </a:lnSpc>
                      </a:pPr>
                      <a:endParaRPr lang="en-US" altLang="en-US" sz="300" dirty="0"/>
                    </a:p>
                    <a:p>
                      <a:pPr marL="167640" algn="l" rtl="0" eaLnBrk="0">
                        <a:lnSpc>
                          <a:spcPct val="99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8000"/>
                        </a:lnSpc>
                      </a:pPr>
                      <a:endParaRPr lang="en-US" altLang="en-US" sz="300" dirty="0"/>
                    </a:p>
                    <a:p>
                      <a:pPr marL="720090" algn="l" rtl="0" eaLnBrk="0">
                        <a:lnSpc>
                          <a:spcPct val="97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136*91 @ 420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750">
                <a:tc>
                  <a:txBody>
                    <a:bodyPr/>
                    <a:lstStyle/>
                    <a:p>
                      <a:pPr algn="l" rtl="0" eaLnBrk="0">
                        <a:lnSpc>
                          <a:spcPct val="112000"/>
                        </a:lnSpc>
                      </a:pPr>
                      <a:endParaRPr lang="en-US" altLang="en-US" sz="3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6000"/>
                        </a:lnSpc>
                      </a:pPr>
                      <a:endParaRPr lang="en-US" altLang="en-US" sz="300" dirty="0"/>
                    </a:p>
                    <a:p>
                      <a:pPr marL="698500" algn="l" rtl="0" eaLnBrk="0">
                        <a:lnSpc>
                          <a:spcPct val="97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190*133 @ 600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04000"/>
                        </a:lnSpc>
                      </a:pPr>
                      <a:endParaRPr lang="en-US" altLang="en-US" sz="300" dirty="0"/>
                    </a:p>
                    <a:p>
                      <a:pPr marL="165100" algn="l" rtl="0" eaLnBrk="0">
                        <a:lnSpc>
                          <a:spcPct val="90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4000"/>
                        </a:lnSpc>
                      </a:pPr>
                      <a:endParaRPr lang="en-US" altLang="en-US" sz="300" dirty="0"/>
                    </a:p>
                    <a:p>
                      <a:pPr marL="790575"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0.06~0.09</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1455">
                <a:tc>
                  <a:txBody>
                    <a:bodyPr/>
                    <a:lstStyle/>
                    <a:p>
                      <a:pPr algn="l" rtl="0" eaLnBrk="0">
                        <a:lnSpc>
                          <a:spcPct val="105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300" dirty="0"/>
                    </a:p>
                    <a:p>
                      <a:pPr marL="74739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0.007~0.015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6535">
                <a:tc>
                  <a:txBody>
                    <a:bodyPr/>
                    <a:lstStyle/>
                    <a:p>
                      <a:pPr algn="l" rtl="0" eaLnBrk="0">
                        <a:lnSpc>
                          <a:spcPct val="114000"/>
                        </a:lnSpc>
                      </a:pPr>
                      <a:endParaRPr lang="en-US" altLang="en-US" sz="300" dirty="0"/>
                    </a:p>
                    <a:p>
                      <a:pPr marL="16764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70485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0.0008~0.0012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750">
                <a:tc>
                  <a:txBody>
                    <a:bodyPr/>
                    <a:lstStyle/>
                    <a:p>
                      <a:pPr algn="l" rtl="0" eaLnBrk="0">
                        <a:lnSpc>
                          <a:spcPct val="121000"/>
                        </a:lnSpc>
                      </a:pPr>
                      <a:endParaRPr lang="en-US" altLang="en-US" sz="300" dirty="0"/>
                    </a:p>
                    <a:p>
                      <a:pPr marL="168910" algn="l" rtl="0" eaLnBrk="0">
                        <a:lnSpc>
                          <a:spcPct val="90000"/>
                        </a:lnSpc>
                        <a:spcBef>
                          <a:spcPts val="0"/>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a:t>
                      </a:r>
                      <a:r>
                        <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source</a:t>
                      </a:r>
                      <a:endPar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800735" algn="l" rtl="0" eaLnBrk="0">
                        <a:lnSpc>
                          <a:spcPct val="92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23000"/>
                        </a:lnSpc>
                      </a:pPr>
                      <a:endParaRPr lang="en-US" altLang="en-US" sz="300" dirty="0"/>
                    </a:p>
                    <a:p>
                      <a:pPr marL="167640"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76073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Gigabit Ethernet</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20000"/>
                        </a:lnSpc>
                      </a:pPr>
                      <a:endParaRPr lang="en-US" altLang="en-US" sz="300" dirty="0"/>
                    </a:p>
                    <a:p>
                      <a:pPr marL="166370" algn="l" rtl="0" eaLnBrk="0">
                        <a:lnSpc>
                          <a:spcPct val="97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910590" algn="l" rtl="0" eaLnBrk="0">
                        <a:lnSpc>
                          <a:spcPct val="85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13000"/>
                        </a:lnSpc>
                      </a:pPr>
                      <a:endParaRPr lang="en-US" altLang="en-US" sz="300" dirty="0"/>
                    </a:p>
                    <a:p>
                      <a:pPr marL="166370"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7000"/>
                        </a:lnSpc>
                      </a:pPr>
                      <a:endParaRPr lang="en-US" altLang="en-US" sz="300" dirty="0"/>
                    </a:p>
                    <a:p>
                      <a:pPr marL="75247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220*135*57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9385">
                <a:tc>
                  <a:txBody>
                    <a:bodyPr/>
                    <a:lstStyle/>
                    <a:p>
                      <a:pPr algn="l" rtl="0" eaLnBrk="0">
                        <a:lnSpc>
                          <a:spcPct val="116000"/>
                        </a:lnSpc>
                      </a:pPr>
                      <a:endParaRPr lang="en-US" altLang="en-US" sz="300" dirty="0"/>
                    </a:p>
                    <a:p>
                      <a:pPr marL="168275" algn="l" rtl="0" eaLnBrk="0">
                        <a:lnSpc>
                          <a:spcPct val="99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7000"/>
                        </a:lnSpc>
                      </a:pPr>
                      <a:endParaRPr lang="en-US" altLang="en-US" sz="300" dirty="0"/>
                    </a:p>
                    <a:p>
                      <a:pPr marL="72771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115">
                <a:tc>
                  <a:txBody>
                    <a:bodyPr/>
                    <a:lstStyle/>
                    <a:p>
                      <a:pPr algn="l" rtl="0" eaLnBrk="0">
                        <a:lnSpc>
                          <a:spcPct val="106000"/>
                        </a:lnSpc>
                      </a:pPr>
                      <a:endParaRPr lang="en-US" altLang="en-US" sz="300" dirty="0"/>
                    </a:p>
                    <a:p>
                      <a:pPr marL="170815"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3000"/>
                        </a:lnSpc>
                      </a:pPr>
                      <a:endParaRPr lang="en-US" altLang="en-US" sz="300" dirty="0"/>
                    </a:p>
                    <a:p>
                      <a:pPr marL="88646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115">
                <a:tc>
                  <a:txBody>
                    <a:bodyPr/>
                    <a:lstStyle/>
                    <a:p>
                      <a:pPr algn="l" rtl="0" eaLnBrk="0">
                        <a:lnSpc>
                          <a:spcPct val="131000"/>
                        </a:lnSpc>
                      </a:pPr>
                      <a:endParaRPr lang="en-US" altLang="en-US" sz="200" dirty="0"/>
                    </a:p>
                    <a:p>
                      <a:pPr marL="168275" algn="l" rtl="0" eaLnBrk="0">
                        <a:lnSpc>
                          <a:spcPct val="99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5000"/>
                        </a:lnSpc>
                      </a:pPr>
                      <a:endParaRPr lang="en-US" altLang="en-US" sz="200" dirty="0"/>
                    </a:p>
                    <a:p>
                      <a:pPr marL="889635"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6845">
                <a:tc>
                  <a:txBody>
                    <a:bodyPr/>
                    <a:lstStyle/>
                    <a:p>
                      <a:pPr algn="l" rtl="0" eaLnBrk="0">
                        <a:lnSpc>
                          <a:spcPct val="141000"/>
                        </a:lnSpc>
                      </a:pPr>
                      <a:endParaRPr lang="en-US" altLang="en-US" sz="200" dirty="0"/>
                    </a:p>
                    <a:p>
                      <a:pPr marL="168275" algn="l" rtl="0" eaLnBrk="0">
                        <a:lnSpc>
                          <a:spcPct val="99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6000"/>
                        </a:lnSpc>
                      </a:pPr>
                      <a:endParaRPr lang="en-US" altLang="en-US" sz="200" dirty="0"/>
                    </a:p>
                    <a:p>
                      <a:pPr marL="706755" algn="l" rtl="0" eaLnBrk="0">
                        <a:lnSpc>
                          <a:spcPct val="90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8120">
                <a:tc>
                  <a:txBody>
                    <a:bodyPr/>
                    <a:lstStyle/>
                    <a:p>
                      <a:pPr algn="l" rtl="0" eaLnBrk="0">
                        <a:lnSpc>
                          <a:spcPct val="138000"/>
                        </a:lnSpc>
                      </a:pPr>
                      <a:endParaRPr lang="en-US" altLang="en-US" sz="200" dirty="0"/>
                    </a:p>
                    <a:p>
                      <a:pPr marL="165735" algn="l" rtl="0" eaLnBrk="0">
                        <a:lnSpc>
                          <a:spcPct val="90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200" dirty="0"/>
                    </a:p>
                    <a:p>
                      <a:pPr marL="501015" algn="l" rtl="0" eaLnBrk="0">
                        <a:lnSpc>
                          <a:spcPct val="90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6375">
                <a:tc>
                  <a:txBody>
                    <a:bodyPr/>
                    <a:lstStyle/>
                    <a:p>
                      <a:pPr algn="l" rtl="0" eaLnBrk="0">
                        <a:lnSpc>
                          <a:spcPct val="140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5000"/>
                        </a:lnSpc>
                      </a:pPr>
                      <a:endParaRPr lang="en-US" altLang="en-US" sz="200" dirty="0"/>
                    </a:p>
                    <a:p>
                      <a:pPr marL="934720"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0025">
                <a:tc>
                  <a:txBody>
                    <a:bodyPr/>
                    <a:lstStyle/>
                    <a:p>
                      <a:pPr algn="l" rtl="0" eaLnBrk="0">
                        <a:lnSpc>
                          <a:spcPct val="119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1000"/>
                        </a:lnSpc>
                      </a:pPr>
                      <a:endParaRPr lang="en-US" altLang="en-US" sz="200" dirty="0"/>
                    </a:p>
                    <a:p>
                      <a:pPr marL="660400"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3675">
                <a:tc>
                  <a:txBody>
                    <a:bodyPr/>
                    <a:lstStyle/>
                    <a:p>
                      <a:pPr algn="l" rtl="0" eaLnBrk="0">
                        <a:lnSpc>
                          <a:spcPct val="112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9000"/>
                        </a:lnSpc>
                      </a:pPr>
                      <a:endParaRPr lang="en-US" altLang="en-US" sz="200" dirty="0"/>
                    </a:p>
                    <a:p>
                      <a:pPr marL="701675" algn="l" rtl="0" eaLnBrk="0">
                        <a:lnSpc>
                          <a:spcPct val="9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295">
                <a:tc>
                  <a:txBody>
                    <a:bodyPr/>
                    <a:lstStyle/>
                    <a:p>
                      <a:pPr algn="l" rtl="0" eaLnBrk="0">
                        <a:lnSpc>
                          <a:spcPct val="115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7000"/>
                        </a:lnSpc>
                      </a:pPr>
                      <a:endParaRPr lang="en-US" altLang="en-US" sz="200" dirty="0"/>
                    </a:p>
                    <a:p>
                      <a:pPr marL="259080"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sp>
        <p:nvSpPr>
          <p:cNvPr id="1358" name="path"/>
          <p:cNvSpPr/>
          <p:nvPr/>
        </p:nvSpPr>
        <p:spPr>
          <a:xfrm>
            <a:off x="2475288" y="5945036"/>
            <a:ext cx="134490" cy="2465899"/>
          </a:xfrm>
          <a:custGeom>
            <a:avLst/>
            <a:gdLst/>
            <a:ahLst/>
            <a:cxnLst/>
            <a:rect l="0" t="0" r="0" b="0"/>
            <a:pathLst>
              <a:path w="211" h="3883">
                <a:moveTo>
                  <a:pt x="208" y="3883"/>
                </a:moveTo>
                <a:lnTo>
                  <a:pt x="208" y="0"/>
                </a:lnTo>
                <a:moveTo>
                  <a:pt x="3" y="3038"/>
                </a:moveTo>
                <a:lnTo>
                  <a:pt x="3" y="0"/>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1360" name="picture 1360"/>
          <p:cNvPicPr>
            <a:picLocks noChangeAspect="1"/>
          </p:cNvPicPr>
          <p:nvPr/>
        </p:nvPicPr>
        <p:blipFill>
          <a:blip r:embed="rId2"/>
          <a:stretch>
            <a:fillRect/>
          </a:stretch>
        </p:blipFill>
        <p:spPr>
          <a:xfrm rot="21600000">
            <a:off x="921004" y="5903420"/>
            <a:ext cx="1507655" cy="2777191"/>
          </a:xfrm>
          <a:prstGeom prst="rect">
            <a:avLst/>
          </a:prstGeom>
        </p:spPr>
      </p:pic>
      <p:pic>
        <p:nvPicPr>
          <p:cNvPr id="1362" name="picture 1362"/>
          <p:cNvPicPr>
            <a:picLocks noChangeAspect="1"/>
          </p:cNvPicPr>
          <p:nvPr/>
        </p:nvPicPr>
        <p:blipFill>
          <a:blip r:embed="rId3"/>
          <a:stretch>
            <a:fillRect/>
          </a:stretch>
        </p:blipFill>
        <p:spPr>
          <a:xfrm rot="21600000">
            <a:off x="1491261" y="7882076"/>
            <a:ext cx="905967" cy="152882"/>
          </a:xfrm>
          <a:prstGeom prst="rect">
            <a:avLst/>
          </a:prstGeom>
        </p:spPr>
      </p:pic>
      <p:pic>
        <p:nvPicPr>
          <p:cNvPr id="1364" name="picture 1364"/>
          <p:cNvPicPr>
            <a:picLocks noChangeAspect="1"/>
          </p:cNvPicPr>
          <p:nvPr/>
        </p:nvPicPr>
        <p:blipFill>
          <a:blip r:embed="rId4"/>
          <a:stretch>
            <a:fillRect/>
          </a:stretch>
        </p:blipFill>
        <p:spPr>
          <a:xfrm rot="21600000">
            <a:off x="2387225" y="7865195"/>
            <a:ext cx="104056" cy="50939"/>
          </a:xfrm>
          <a:prstGeom prst="rect">
            <a:avLst/>
          </a:prstGeom>
        </p:spPr>
      </p:pic>
      <p:pic>
        <p:nvPicPr>
          <p:cNvPr id="1366" name="picture 1366"/>
          <p:cNvPicPr>
            <a:picLocks noChangeAspect="1"/>
          </p:cNvPicPr>
          <p:nvPr/>
        </p:nvPicPr>
        <p:blipFill>
          <a:blip r:embed="rId5"/>
          <a:stretch>
            <a:fillRect/>
          </a:stretch>
        </p:blipFill>
        <p:spPr>
          <a:xfrm rot="21600000">
            <a:off x="923999" y="5977763"/>
            <a:ext cx="1641107" cy="2692641"/>
          </a:xfrm>
          <a:prstGeom prst="rect">
            <a:avLst/>
          </a:prstGeom>
        </p:spPr>
      </p:pic>
      <p:pic>
        <p:nvPicPr>
          <p:cNvPr id="1368" name="picture 1368"/>
          <p:cNvPicPr>
            <a:picLocks noChangeAspect="1"/>
          </p:cNvPicPr>
          <p:nvPr/>
        </p:nvPicPr>
        <p:blipFill>
          <a:blip r:embed="rId6"/>
          <a:stretch>
            <a:fillRect/>
          </a:stretch>
        </p:blipFill>
        <p:spPr>
          <a:xfrm rot="21600000">
            <a:off x="4943069" y="3181210"/>
            <a:ext cx="2118537" cy="1010716"/>
          </a:xfrm>
          <a:prstGeom prst="rect">
            <a:avLst/>
          </a:prstGeom>
        </p:spPr>
      </p:pic>
      <p:pic>
        <p:nvPicPr>
          <p:cNvPr id="1370" name="picture 1370"/>
          <p:cNvPicPr>
            <a:picLocks noChangeAspect="1"/>
          </p:cNvPicPr>
          <p:nvPr/>
        </p:nvPicPr>
        <p:blipFill>
          <a:blip r:embed="rId7"/>
          <a:stretch>
            <a:fillRect/>
          </a:stretch>
        </p:blipFill>
        <p:spPr>
          <a:xfrm rot="21600000">
            <a:off x="2713761" y="3181210"/>
            <a:ext cx="2118525" cy="1010716"/>
          </a:xfrm>
          <a:prstGeom prst="rect">
            <a:avLst/>
          </a:prstGeom>
        </p:spPr>
      </p:pic>
      <p:pic>
        <p:nvPicPr>
          <p:cNvPr id="1372" name="picture 1372"/>
          <p:cNvPicPr>
            <a:picLocks noChangeAspect="1"/>
          </p:cNvPicPr>
          <p:nvPr/>
        </p:nvPicPr>
        <p:blipFill>
          <a:blip r:embed="rId8"/>
          <a:stretch>
            <a:fillRect/>
          </a:stretch>
        </p:blipFill>
        <p:spPr>
          <a:xfrm rot="21600000">
            <a:off x="484974" y="3179928"/>
            <a:ext cx="2118525" cy="1010703"/>
          </a:xfrm>
          <a:prstGeom prst="rect">
            <a:avLst/>
          </a:prstGeom>
        </p:spPr>
      </p:pic>
      <p:sp>
        <p:nvSpPr>
          <p:cNvPr id="1374" name="textbox 1374"/>
          <p:cNvSpPr/>
          <p:nvPr/>
        </p:nvSpPr>
        <p:spPr>
          <a:xfrm>
            <a:off x="0" y="424273"/>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545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376" name="textbox 1376"/>
          <p:cNvSpPr/>
          <p:nvPr/>
        </p:nvSpPr>
        <p:spPr>
          <a:xfrm>
            <a:off x="3064510" y="1633220"/>
            <a:ext cx="1878330" cy="1056640"/>
          </a:xfrm>
          <a:prstGeom prst="rect">
            <a:avLst/>
          </a:prstGeom>
        </p:spPr>
        <p:txBody>
          <a:bodyPr vert="horz" wrap="square" lIns="0" tIns="0" rIns="0" bIns="0"/>
          <a:lstStyle/>
          <a:p>
            <a:pPr algn="l" rtl="0" eaLnBrk="0">
              <a:lnSpc>
                <a:spcPct val="102000"/>
              </a:lnSpc>
            </a:pPr>
            <a:r>
              <a:rPr sz="1200" b="1"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Close range and depth of view</a:t>
            </a:r>
            <a:endParaRPr lang="en-US" altLang="en-US" sz="1200" dirty="0"/>
          </a:p>
          <a:p>
            <a:pPr algn="l" rtl="0" eaLnBrk="0">
              <a:lnSpc>
                <a:spcPct val="117000"/>
              </a:lnSpc>
            </a:pPr>
            <a:endParaRPr lang="en-US" altLang="en-US" sz="500" dirty="0"/>
          </a:p>
          <a:p>
            <a:pPr marL="14605" indent="10160" algn="l" rtl="0" eaLnBrk="0" fontAlgn="auto">
              <a:lnSpc>
                <a:spcPct val="114000"/>
              </a:lnSpc>
              <a:spcBef>
                <a:spcPts val="0"/>
              </a:spcBef>
              <a:buClrTx/>
              <a:buSzTx/>
              <a:buFontTx/>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190 * 133 @ 600mm Field range of view 180mm depth of field, to meet the close large depth of field application</a:t>
            </a:r>
            <a:r>
              <a:rPr lang="en-US"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lang="en-US"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378" name="picture 1378"/>
          <p:cNvPicPr>
            <a:picLocks noChangeAspect="1"/>
          </p:cNvPicPr>
          <p:nvPr/>
        </p:nvPicPr>
        <p:blipFill>
          <a:blip r:embed="rId9"/>
          <a:stretch>
            <a:fillRect/>
          </a:stretch>
        </p:blipFill>
        <p:spPr>
          <a:xfrm rot="21600000">
            <a:off x="2747302" y="1594828"/>
            <a:ext cx="242531" cy="242531"/>
          </a:xfrm>
          <a:prstGeom prst="rect">
            <a:avLst/>
          </a:prstGeom>
        </p:spPr>
      </p:pic>
      <p:sp>
        <p:nvSpPr>
          <p:cNvPr id="1380" name="textbox 1380"/>
          <p:cNvSpPr/>
          <p:nvPr/>
        </p:nvSpPr>
        <p:spPr>
          <a:xfrm>
            <a:off x="5412740" y="1579245"/>
            <a:ext cx="1649730" cy="1155065"/>
          </a:xfrm>
          <a:prstGeom prst="rect">
            <a:avLst/>
          </a:prstGeom>
        </p:spPr>
        <p:txBody>
          <a:bodyPr vert="horz" wrap="square" lIns="0" tIns="0" rIns="0" bIns="0"/>
          <a:lstStyle/>
          <a:p>
            <a:pPr algn="l" rtl="0" eaLnBrk="0">
              <a:lnSpc>
                <a:spcPct val="139000"/>
              </a:lnSpc>
            </a:pPr>
            <a:r>
              <a:rPr lang="en-US"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lang="en-US" altLang="en-US" sz="1200" dirty="0"/>
          </a:p>
          <a:p>
            <a:pPr algn="l" rtl="0" eaLnBrk="0">
              <a:lnSpc>
                <a:spcPct val="106000"/>
              </a:lnSpc>
            </a:pPr>
            <a:endParaRPr lang="en-US" altLang="en-US" sz="700" dirty="0"/>
          </a:p>
          <a:p>
            <a:pPr marL="14605" indent="10160" algn="l" rtl="0" eaLnBrk="0">
              <a:lnSpc>
                <a:spcPct val="114000"/>
              </a:lnSpc>
              <a:spcBef>
                <a:spcPts val="0"/>
              </a:spcBef>
              <a:buClrTx/>
              <a:buSzTx/>
              <a:buFontTx/>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 synthesis technology to effectively handle the presence of both black and bright white</a:t>
            </a:r>
            <a:r>
              <a:rPr lang="en-US"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 at the same time</a:t>
            </a: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382" name="picture 1382"/>
          <p:cNvPicPr>
            <a:picLocks noChangeAspect="1"/>
          </p:cNvPicPr>
          <p:nvPr/>
        </p:nvPicPr>
        <p:blipFill>
          <a:blip r:embed="rId10"/>
          <a:stretch>
            <a:fillRect/>
          </a:stretch>
        </p:blipFill>
        <p:spPr>
          <a:xfrm rot="21600000">
            <a:off x="5107945" y="1604791"/>
            <a:ext cx="236090" cy="222605"/>
          </a:xfrm>
          <a:prstGeom prst="rect">
            <a:avLst/>
          </a:prstGeom>
        </p:spPr>
      </p:pic>
      <p:sp>
        <p:nvSpPr>
          <p:cNvPr id="1384" name="textbox 1384"/>
          <p:cNvSpPr/>
          <p:nvPr/>
        </p:nvSpPr>
        <p:spPr>
          <a:xfrm>
            <a:off x="666750" y="1619250"/>
            <a:ext cx="2077720" cy="101346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3000"/>
              </a:lnSpc>
            </a:pPr>
            <a:r>
              <a:rPr sz="13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Ultra high precision</a:t>
            </a:r>
            <a:endParaRPr lang="en-US" altLang="en-US" sz="1200" dirty="0"/>
          </a:p>
          <a:p>
            <a:pPr algn="l" rtl="0" eaLnBrk="0">
              <a:lnSpc>
                <a:spcPct val="106000"/>
              </a:lnSpc>
            </a:pPr>
            <a:endParaRPr lang="en-US" altLang="en-US" sz="700" dirty="0"/>
          </a:p>
          <a:p>
            <a:pPr marL="14605" indent="10160" algn="l" rtl="0" eaLnBrk="0" fontAlgn="auto">
              <a:lnSpc>
                <a:spcPct val="114000"/>
              </a:lnSpc>
              <a:spcBef>
                <a:spcPts val="0"/>
              </a:spcBef>
            </a:pPr>
            <a:r>
              <a:rPr sz="8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 precision calibration algorithm, single point repeat accuracy up to 7 μ m.</a:t>
            </a:r>
            <a:endParaRPr lang="en-US" altLang="en-US" sz="800" dirty="0"/>
          </a:p>
        </p:txBody>
      </p:sp>
      <p:pic>
        <p:nvPicPr>
          <p:cNvPr id="1386" name="picture 1386"/>
          <p:cNvPicPr>
            <a:picLocks noChangeAspect="1"/>
          </p:cNvPicPr>
          <p:nvPr/>
        </p:nvPicPr>
        <p:blipFill>
          <a:blip r:embed="rId11"/>
          <a:stretch>
            <a:fillRect/>
          </a:stretch>
        </p:blipFill>
        <p:spPr>
          <a:xfrm rot="21600000">
            <a:off x="6423512" y="9305448"/>
            <a:ext cx="698836" cy="698835"/>
          </a:xfrm>
          <a:prstGeom prst="rect">
            <a:avLst/>
          </a:prstGeom>
        </p:spPr>
      </p:pic>
      <p:pic>
        <p:nvPicPr>
          <p:cNvPr id="1388" name="picture 1388"/>
          <p:cNvPicPr>
            <a:picLocks noChangeAspect="1"/>
          </p:cNvPicPr>
          <p:nvPr/>
        </p:nvPicPr>
        <p:blipFill>
          <a:blip r:embed="rId12"/>
          <a:stretch>
            <a:fillRect/>
          </a:stretch>
        </p:blipFill>
        <p:spPr>
          <a:xfrm rot="21600000">
            <a:off x="1363306" y="5284152"/>
            <a:ext cx="745108" cy="504481"/>
          </a:xfrm>
          <a:prstGeom prst="rect">
            <a:avLst/>
          </a:prstGeom>
        </p:spPr>
      </p:pic>
      <p:grpSp>
        <p:nvGrpSpPr>
          <p:cNvPr id="44" name="group 44"/>
          <p:cNvGrpSpPr/>
          <p:nvPr/>
        </p:nvGrpSpPr>
        <p:grpSpPr>
          <a:xfrm rot="21600000">
            <a:off x="398077" y="1127430"/>
            <a:ext cx="1283373" cy="372745"/>
            <a:chOff x="-31750" y="0"/>
            <a:chExt cx="1283373" cy="372745"/>
          </a:xfrm>
        </p:grpSpPr>
        <p:pic>
          <p:nvPicPr>
            <p:cNvPr id="1390" name="picture 1390"/>
            <p:cNvPicPr>
              <a:picLocks noChangeAspect="1"/>
            </p:cNvPicPr>
            <p:nvPr/>
          </p:nvPicPr>
          <p:blipFill>
            <a:blip r:embed="rId13"/>
            <a:stretch>
              <a:fillRect/>
            </a:stretch>
          </p:blipFill>
          <p:spPr>
            <a:xfrm rot="21600000">
              <a:off x="0" y="0"/>
              <a:ext cx="1251623" cy="295922"/>
            </a:xfrm>
            <a:prstGeom prst="rect">
              <a:avLst/>
            </a:prstGeom>
          </p:spPr>
        </p:pic>
        <p:sp>
          <p:nvSpPr>
            <p:cNvPr id="1392" name="textbox 1392"/>
            <p:cNvSpPr/>
            <p:nvPr/>
          </p:nvSpPr>
          <p:spPr>
            <a:xfrm>
              <a:off x="-31750" y="31750"/>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dirty="0"/>
            </a:p>
          </p:txBody>
        </p:sp>
      </p:grpSp>
      <p:grpSp>
        <p:nvGrpSpPr>
          <p:cNvPr id="46" name="group 46"/>
          <p:cNvGrpSpPr/>
          <p:nvPr/>
        </p:nvGrpSpPr>
        <p:grpSpPr>
          <a:xfrm rot="21600000">
            <a:off x="309177" y="2702131"/>
            <a:ext cx="1372273" cy="373379"/>
            <a:chOff x="-120650" y="0"/>
            <a:chExt cx="1372273" cy="373379"/>
          </a:xfrm>
        </p:grpSpPr>
        <p:pic>
          <p:nvPicPr>
            <p:cNvPr id="1394" name="picture 1394"/>
            <p:cNvPicPr>
              <a:picLocks noChangeAspect="1"/>
            </p:cNvPicPr>
            <p:nvPr/>
          </p:nvPicPr>
          <p:blipFill>
            <a:blip r:embed="rId14"/>
            <a:stretch>
              <a:fillRect/>
            </a:stretch>
          </p:blipFill>
          <p:spPr>
            <a:xfrm rot="21600000">
              <a:off x="0" y="0"/>
              <a:ext cx="1251623" cy="295922"/>
            </a:xfrm>
            <a:prstGeom prst="rect">
              <a:avLst/>
            </a:prstGeom>
          </p:spPr>
        </p:pic>
        <p:sp>
          <p:nvSpPr>
            <p:cNvPr id="1396" name="textbox 1396"/>
            <p:cNvSpPr/>
            <p:nvPr/>
          </p:nvSpPr>
          <p:spPr>
            <a:xfrm>
              <a:off x="-120650" y="31750"/>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pic>
        <p:nvPicPr>
          <p:cNvPr id="1398" name="picture 1398"/>
          <p:cNvPicPr>
            <a:picLocks noChangeAspect="1"/>
          </p:cNvPicPr>
          <p:nvPr/>
        </p:nvPicPr>
        <p:blipFill>
          <a:blip r:embed="rId15"/>
          <a:stretch>
            <a:fillRect/>
          </a:stretch>
        </p:blipFill>
        <p:spPr>
          <a:xfrm rot="21600000">
            <a:off x="1427020" y="8494945"/>
            <a:ext cx="1109217" cy="215011"/>
          </a:xfrm>
          <a:prstGeom prst="rect">
            <a:avLst/>
          </a:prstGeom>
        </p:spPr>
      </p:pic>
      <p:sp>
        <p:nvSpPr>
          <p:cNvPr id="1400" name="textbox 1400"/>
          <p:cNvSpPr/>
          <p:nvPr/>
        </p:nvSpPr>
        <p:spPr>
          <a:xfrm>
            <a:off x="4379124" y="9600417"/>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402" name="picture 1402"/>
          <p:cNvPicPr>
            <a:picLocks noChangeAspect="1"/>
          </p:cNvPicPr>
          <p:nvPr/>
        </p:nvPicPr>
        <p:blipFill>
          <a:blip r:embed="rId16"/>
          <a:stretch>
            <a:fillRect/>
          </a:stretch>
        </p:blipFill>
        <p:spPr>
          <a:xfrm rot="21600000">
            <a:off x="4309274" y="9613117"/>
            <a:ext cx="130530" cy="130505"/>
          </a:xfrm>
          <a:prstGeom prst="rect">
            <a:avLst/>
          </a:prstGeom>
        </p:spPr>
      </p:pic>
      <p:sp>
        <p:nvSpPr>
          <p:cNvPr id="1404" name="textbox 1404"/>
          <p:cNvSpPr/>
          <p:nvPr/>
        </p:nvSpPr>
        <p:spPr>
          <a:xfrm>
            <a:off x="497848" y="9600417"/>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406" name="picture 1406"/>
          <p:cNvPicPr>
            <a:picLocks noChangeAspect="1"/>
          </p:cNvPicPr>
          <p:nvPr/>
        </p:nvPicPr>
        <p:blipFill>
          <a:blip r:embed="rId17"/>
          <a:stretch>
            <a:fillRect/>
          </a:stretch>
        </p:blipFill>
        <p:spPr>
          <a:xfrm rot="21600000">
            <a:off x="427998" y="9613117"/>
            <a:ext cx="130530" cy="130505"/>
          </a:xfrm>
          <a:prstGeom prst="rect">
            <a:avLst/>
          </a:prstGeom>
        </p:spPr>
      </p:pic>
      <p:sp>
        <p:nvSpPr>
          <p:cNvPr id="1408" name="textbox 1408"/>
          <p:cNvSpPr/>
          <p:nvPr/>
        </p:nvSpPr>
        <p:spPr>
          <a:xfrm>
            <a:off x="2547819" y="9600417"/>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410" name="picture 1410"/>
          <p:cNvPicPr>
            <a:picLocks noChangeAspect="1"/>
          </p:cNvPicPr>
          <p:nvPr/>
        </p:nvPicPr>
        <p:blipFill>
          <a:blip r:embed="rId18"/>
          <a:stretch>
            <a:fillRect/>
          </a:stretch>
        </p:blipFill>
        <p:spPr>
          <a:xfrm rot="21600000">
            <a:off x="2477969" y="9613117"/>
            <a:ext cx="130530" cy="130505"/>
          </a:xfrm>
          <a:prstGeom prst="rect">
            <a:avLst/>
          </a:prstGeom>
        </p:spPr>
      </p:pic>
      <p:pic>
        <p:nvPicPr>
          <p:cNvPr id="1414" name="picture 1414"/>
          <p:cNvPicPr>
            <a:picLocks noChangeAspect="1"/>
          </p:cNvPicPr>
          <p:nvPr/>
        </p:nvPicPr>
        <p:blipFill>
          <a:blip r:embed="rId19"/>
          <a:stretch>
            <a:fillRect/>
          </a:stretch>
        </p:blipFill>
        <p:spPr>
          <a:xfrm rot="21600000">
            <a:off x="1702269" y="5903417"/>
            <a:ext cx="391133" cy="435584"/>
          </a:xfrm>
          <a:prstGeom prst="rect">
            <a:avLst/>
          </a:prstGeom>
        </p:spPr>
      </p:pic>
      <p:sp>
        <p:nvSpPr>
          <p:cNvPr id="1416" name="textbox 1416"/>
          <p:cNvSpPr/>
          <p:nvPr/>
        </p:nvSpPr>
        <p:spPr>
          <a:xfrm>
            <a:off x="5411086" y="4270839"/>
            <a:ext cx="1283335" cy="158750"/>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87000"/>
              </a:lnSpc>
            </a:pPr>
            <a:r>
              <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Cement block flatness detection point cloud</a:t>
            </a:r>
            <a:endParaRPr lang="en-US" altLang="en-US" sz="1000" dirty="0"/>
          </a:p>
        </p:txBody>
      </p:sp>
      <p:sp>
        <p:nvSpPr>
          <p:cNvPr id="1418" name="textbox 1418"/>
          <p:cNvSpPr/>
          <p:nvPr/>
        </p:nvSpPr>
        <p:spPr>
          <a:xfrm>
            <a:off x="2933065" y="4283075"/>
            <a:ext cx="1936750" cy="158750"/>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frame hole position in the mobile phone detects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1420" name="textbox 1420"/>
          <p:cNvSpPr/>
          <p:nvPr/>
        </p:nvSpPr>
        <p:spPr>
          <a:xfrm>
            <a:off x="810895" y="4288790"/>
            <a:ext cx="1432560" cy="15938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Golf ball head detection point cloud</a:t>
            </a:r>
            <a:endParaRPr lang="en-US" altLang="en-US" sz="1000" dirty="0"/>
          </a:p>
        </p:txBody>
      </p:sp>
      <p:sp>
        <p:nvSpPr>
          <p:cNvPr id="1424" name="textbox 1424"/>
          <p:cNvSpPr/>
          <p:nvPr/>
        </p:nvSpPr>
        <p:spPr>
          <a:xfrm rot="3000000">
            <a:off x="834131" y="8440598"/>
            <a:ext cx="466090" cy="131445"/>
          </a:xfrm>
          <a:prstGeom prst="rect">
            <a:avLst/>
          </a:prstGeom>
        </p:spPr>
        <p:txBody>
          <a:bodyPr vert="horz" wrap="square" lIns="0" tIns="0" rIns="0" bIns="0"/>
          <a:lstStyle/>
          <a:p>
            <a:pPr algn="l" rtl="0" eaLnBrk="0">
              <a:lnSpc>
                <a:spcPct val="107000"/>
              </a:lnSpc>
            </a:pPr>
            <a:endParaRPr lang="en-US" altLang="en-US" sz="200" dirty="0"/>
          </a:p>
          <a:p>
            <a:pPr marL="12700" algn="l" rtl="0" eaLnBrk="0">
              <a:lnSpc>
                <a:spcPct val="80000"/>
              </a:lnSpc>
              <a:spcBef>
                <a:spcPts val="0"/>
              </a:spcBef>
            </a:pPr>
            <a:r>
              <a:rPr sz="700" kern="0" spc="180" dirty="0">
                <a:solidFill>
                  <a:srgbClr val="211814">
                    <a:alpha val="100000"/>
                  </a:srgbClr>
                </a:solidFill>
                <a:latin typeface="微软雅黑" panose="020B0503020204020204" charset="-122"/>
                <a:ea typeface="微软雅黑" panose="020B0503020204020204" charset="-122"/>
                <a:cs typeface="微软雅黑" panose="020B0503020204020204" charset="-122"/>
              </a:rPr>
              <a:t>133mm</a:t>
            </a:r>
            <a:endParaRPr lang="en-US" altLang="en-US" sz="700" dirty="0"/>
          </a:p>
        </p:txBody>
      </p:sp>
      <p:pic>
        <p:nvPicPr>
          <p:cNvPr id="1426" name="picture 1426"/>
          <p:cNvPicPr>
            <a:picLocks noChangeAspect="1"/>
          </p:cNvPicPr>
          <p:nvPr/>
        </p:nvPicPr>
        <p:blipFill>
          <a:blip r:embed="rId20"/>
          <a:stretch>
            <a:fillRect/>
          </a:stretch>
        </p:blipFill>
        <p:spPr>
          <a:xfrm rot="21600000">
            <a:off x="1059511" y="7736175"/>
            <a:ext cx="349021" cy="290385"/>
          </a:xfrm>
          <a:prstGeom prst="rect">
            <a:avLst/>
          </a:prstGeom>
        </p:spPr>
      </p:pic>
      <p:sp>
        <p:nvSpPr>
          <p:cNvPr id="1428" name="textbox 1428"/>
          <p:cNvSpPr/>
          <p:nvPr/>
        </p:nvSpPr>
        <p:spPr>
          <a:xfrm rot="2280000">
            <a:off x="1067752" y="7730929"/>
            <a:ext cx="401954" cy="138429"/>
          </a:xfrm>
          <a:prstGeom prst="rect">
            <a:avLst/>
          </a:prstGeom>
        </p:spPr>
        <p:txBody>
          <a:bodyPr vert="horz" wrap="square" lIns="0" tIns="0" rIns="0" bIns="0"/>
          <a:lstStyle/>
          <a:p>
            <a:pPr algn="l" rtl="0" eaLnBrk="0">
              <a:lnSpc>
                <a:spcPct val="109000"/>
              </a:lnSpc>
            </a:pPr>
            <a:endParaRPr lang="en-US" altLang="en-US" sz="200" dirty="0"/>
          </a:p>
          <a:p>
            <a:pPr marL="12700" algn="l" rtl="0" eaLnBrk="0">
              <a:lnSpc>
                <a:spcPct val="86000"/>
              </a:lnSpc>
              <a:spcBef>
                <a:spcPts val="0"/>
              </a:spcBef>
            </a:pPr>
            <a:r>
              <a:rPr sz="700" kern="0" spc="200" dirty="0">
                <a:solidFill>
                  <a:srgbClr val="211814">
                    <a:alpha val="100000"/>
                  </a:srgbClr>
                </a:solidFill>
                <a:latin typeface="微软雅黑" panose="020B0503020204020204" charset="-122"/>
                <a:ea typeface="微软雅黑" panose="020B0503020204020204" charset="-122"/>
                <a:cs typeface="微软雅黑" panose="020B0503020204020204" charset="-122"/>
              </a:rPr>
              <a:t>91mm</a:t>
            </a:r>
            <a:endParaRPr lang="en-US" altLang="en-US" sz="700" dirty="0"/>
          </a:p>
        </p:txBody>
      </p:sp>
      <p:sp>
        <p:nvSpPr>
          <p:cNvPr id="1432" name="textbox 1432"/>
          <p:cNvSpPr/>
          <p:nvPr/>
        </p:nvSpPr>
        <p:spPr>
          <a:xfrm rot="20940000">
            <a:off x="1809586" y="8598604"/>
            <a:ext cx="476884" cy="140970"/>
          </a:xfrm>
          <a:prstGeom prst="rect">
            <a:avLst/>
          </a:prstGeom>
        </p:spPr>
        <p:txBody>
          <a:bodyPr vert="horz" wrap="square" lIns="0" tIns="0" rIns="0" bIns="0"/>
          <a:lstStyle/>
          <a:p>
            <a:pPr algn="l" rtl="0" eaLnBrk="0">
              <a:lnSpc>
                <a:spcPct val="108000"/>
              </a:lnSpc>
            </a:pPr>
            <a:endParaRPr lang="en-US" altLang="en-US" sz="200" dirty="0"/>
          </a:p>
          <a:p>
            <a:pPr marL="12700" algn="l" rtl="0" eaLnBrk="0">
              <a:lnSpc>
                <a:spcPct val="89000"/>
              </a:lnSpc>
              <a:spcBef>
                <a:spcPts val="0"/>
              </a:spcBef>
            </a:pPr>
            <a:r>
              <a:rPr sz="700" i="1" kern="0" spc="230" dirty="0">
                <a:solidFill>
                  <a:srgbClr val="211814">
                    <a:alpha val="100000"/>
                  </a:srgbClr>
                </a:solidFill>
                <a:latin typeface="Arial" panose="020B0604020202020204"/>
                <a:ea typeface="Arial" panose="020B0604020202020204"/>
                <a:cs typeface="Arial" panose="020B0604020202020204"/>
              </a:rPr>
              <a:t>190mm</a:t>
            </a:r>
            <a:endParaRPr lang="en-US" altLang="en-US" sz="700" dirty="0"/>
          </a:p>
        </p:txBody>
      </p:sp>
      <p:sp>
        <p:nvSpPr>
          <p:cNvPr id="1434" name="textbox 1434"/>
          <p:cNvSpPr/>
          <p:nvPr/>
        </p:nvSpPr>
        <p:spPr>
          <a:xfrm rot="21000000">
            <a:off x="1684255" y="7795698"/>
            <a:ext cx="475615" cy="147954"/>
          </a:xfrm>
          <a:prstGeom prst="rect">
            <a:avLst/>
          </a:prstGeom>
        </p:spPr>
        <p:txBody>
          <a:bodyPr vert="horz" wrap="square" lIns="0" tIns="0" rIns="0" bIns="0"/>
          <a:lstStyle/>
          <a:p>
            <a:pPr algn="l" rtl="0" eaLnBrk="0">
              <a:lnSpc>
                <a:spcPct val="118000"/>
              </a:lnSpc>
            </a:pPr>
            <a:endParaRPr lang="en-US" altLang="en-US" sz="200" dirty="0"/>
          </a:p>
          <a:p>
            <a:pPr marL="12700" algn="l" rtl="0" eaLnBrk="0">
              <a:lnSpc>
                <a:spcPct val="81000"/>
              </a:lnSpc>
              <a:spcBef>
                <a:spcPts val="0"/>
              </a:spcBef>
            </a:pPr>
            <a:r>
              <a:rPr sz="800" i="1" kern="0" spc="170" dirty="0">
                <a:solidFill>
                  <a:srgbClr val="211814">
                    <a:alpha val="100000"/>
                  </a:srgbClr>
                </a:solidFill>
                <a:latin typeface="Arial" panose="020B0604020202020204"/>
                <a:ea typeface="Arial" panose="020B0604020202020204"/>
                <a:cs typeface="Arial" panose="020B0604020202020204"/>
              </a:rPr>
              <a:t>136mm</a:t>
            </a:r>
            <a:endParaRPr lang="en-US" altLang="en-US" sz="800" dirty="0"/>
          </a:p>
        </p:txBody>
      </p:sp>
      <p:pic>
        <p:nvPicPr>
          <p:cNvPr id="1436" name="picture 1436"/>
          <p:cNvPicPr>
            <a:picLocks noChangeAspect="1"/>
          </p:cNvPicPr>
          <p:nvPr/>
        </p:nvPicPr>
        <p:blipFill>
          <a:blip r:embed="rId21"/>
          <a:stretch>
            <a:fillRect/>
          </a:stretch>
        </p:blipFill>
        <p:spPr>
          <a:xfrm rot="21600000">
            <a:off x="446580" y="1593050"/>
            <a:ext cx="240210" cy="246098"/>
          </a:xfrm>
          <a:prstGeom prst="rect">
            <a:avLst/>
          </a:prstGeom>
        </p:spPr>
      </p:pic>
      <p:pic>
        <p:nvPicPr>
          <p:cNvPr id="1438" name="picture 1438"/>
          <p:cNvPicPr>
            <a:picLocks noChangeAspect="1"/>
          </p:cNvPicPr>
          <p:nvPr/>
        </p:nvPicPr>
        <p:blipFill>
          <a:blip r:embed="rId22"/>
          <a:stretch>
            <a:fillRect/>
          </a:stretch>
        </p:blipFill>
        <p:spPr>
          <a:xfrm rot="21600000">
            <a:off x="428256" y="9193771"/>
            <a:ext cx="6694094" cy="6350"/>
          </a:xfrm>
          <a:prstGeom prst="rect">
            <a:avLst/>
          </a:prstGeom>
        </p:spPr>
      </p:pic>
      <p:sp>
        <p:nvSpPr>
          <p:cNvPr id="1440" name="textbox 1440"/>
          <p:cNvSpPr/>
          <p:nvPr/>
        </p:nvSpPr>
        <p:spPr>
          <a:xfrm>
            <a:off x="2494848" y="6633974"/>
            <a:ext cx="400684" cy="12700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3000"/>
              </a:lnSpc>
            </a:pPr>
            <a:r>
              <a:rPr sz="800" kern="0" spc="80" dirty="0">
                <a:solidFill>
                  <a:srgbClr val="030303">
                    <a:alpha val="100000"/>
                  </a:srgbClr>
                </a:solidFill>
                <a:latin typeface="Arial" panose="020B0604020202020204"/>
                <a:ea typeface="Arial" panose="020B0604020202020204"/>
                <a:cs typeface="Arial" panose="020B0604020202020204"/>
              </a:rPr>
              <a:t>420mm</a:t>
            </a:r>
            <a:endParaRPr lang="en-US" altLang="en-US" sz="800" dirty="0"/>
          </a:p>
        </p:txBody>
      </p:sp>
      <p:sp>
        <p:nvSpPr>
          <p:cNvPr id="1442" name="textbox 1442"/>
          <p:cNvSpPr/>
          <p:nvPr/>
        </p:nvSpPr>
        <p:spPr>
          <a:xfrm>
            <a:off x="2636828" y="7100712"/>
            <a:ext cx="396875" cy="12700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3000"/>
              </a:lnSpc>
            </a:pPr>
            <a:r>
              <a:rPr sz="800" kern="0" spc="70" dirty="0">
                <a:solidFill>
                  <a:srgbClr val="030303">
                    <a:alpha val="100000"/>
                  </a:srgbClr>
                </a:solidFill>
                <a:latin typeface="Arial" panose="020B0604020202020204"/>
                <a:ea typeface="Arial" panose="020B0604020202020204"/>
                <a:cs typeface="Arial" panose="020B0604020202020204"/>
              </a:rPr>
              <a:t>600mm</a:t>
            </a:r>
            <a:endParaRPr lang="en-US" altLang="en-US" sz="800" dirty="0"/>
          </a:p>
        </p:txBody>
      </p:sp>
      <p:pic>
        <p:nvPicPr>
          <p:cNvPr id="1444" name="picture 1444"/>
          <p:cNvPicPr>
            <a:picLocks noChangeAspect="1"/>
          </p:cNvPicPr>
          <p:nvPr/>
        </p:nvPicPr>
        <p:blipFill>
          <a:blip r:embed="rId23"/>
          <a:stretch>
            <a:fillRect/>
          </a:stretch>
        </p:blipFill>
        <p:spPr>
          <a:xfrm rot="21600000">
            <a:off x="1310838" y="8664664"/>
            <a:ext cx="129579" cy="53477"/>
          </a:xfrm>
          <a:prstGeom prst="rect">
            <a:avLst/>
          </a:prstGeom>
        </p:spPr>
      </p:pic>
      <p:pic>
        <p:nvPicPr>
          <p:cNvPr id="1446" name="picture 1446"/>
          <p:cNvPicPr>
            <a:picLocks noChangeAspect="1"/>
          </p:cNvPicPr>
          <p:nvPr/>
        </p:nvPicPr>
        <p:blipFill>
          <a:blip r:embed="rId24"/>
          <a:stretch>
            <a:fillRect/>
          </a:stretch>
        </p:blipFill>
        <p:spPr>
          <a:xfrm rot="21600000">
            <a:off x="1672971" y="5898026"/>
            <a:ext cx="1001216" cy="6350"/>
          </a:xfrm>
          <a:prstGeom prst="rect">
            <a:avLst/>
          </a:prstGeom>
        </p:spPr>
      </p:pic>
      <p:pic>
        <p:nvPicPr>
          <p:cNvPr id="1448" name="picture 1448"/>
          <p:cNvPicPr>
            <a:picLocks noChangeAspect="1"/>
          </p:cNvPicPr>
          <p:nvPr/>
        </p:nvPicPr>
        <p:blipFill>
          <a:blip r:embed="rId25"/>
          <a:stretch>
            <a:fillRect/>
          </a:stretch>
        </p:blipFill>
        <p:spPr>
          <a:xfrm rot="21600000">
            <a:off x="1393958" y="8014349"/>
            <a:ext cx="107330" cy="31369"/>
          </a:xfrm>
          <a:prstGeom prst="rect">
            <a:avLst/>
          </a:prstGeom>
        </p:spPr>
      </p:pic>
      <p:sp>
        <p:nvSpPr>
          <p:cNvPr id="1450" name="rect"/>
          <p:cNvSpPr/>
          <p:nvPr/>
        </p:nvSpPr>
        <p:spPr>
          <a:xfrm>
            <a:off x="897257" y="8194117"/>
            <a:ext cx="42837" cy="46024"/>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1452" name="rect"/>
          <p:cNvSpPr/>
          <p:nvPr/>
        </p:nvSpPr>
        <p:spPr>
          <a:xfrm>
            <a:off x="2593792" y="8401622"/>
            <a:ext cx="27292" cy="50939"/>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1454" name="picture 1454"/>
          <p:cNvPicPr>
            <a:picLocks noChangeAspect="1"/>
          </p:cNvPicPr>
          <p:nvPr/>
        </p:nvPicPr>
        <p:blipFill>
          <a:blip r:embed="rId26"/>
          <a:stretch>
            <a:fillRect/>
          </a:stretch>
        </p:blipFill>
        <p:spPr>
          <a:xfrm rot="21600000">
            <a:off x="2593792" y="5903401"/>
            <a:ext cx="27292" cy="50939"/>
          </a:xfrm>
          <a:prstGeom prst="rect">
            <a:avLst/>
          </a:prstGeom>
        </p:spPr>
      </p:pic>
      <p:pic>
        <p:nvPicPr>
          <p:cNvPr id="1456" name="picture 1456"/>
          <p:cNvPicPr>
            <a:picLocks noChangeAspect="1"/>
          </p:cNvPicPr>
          <p:nvPr/>
        </p:nvPicPr>
        <p:blipFill>
          <a:blip r:embed="rId27"/>
          <a:stretch>
            <a:fillRect/>
          </a:stretch>
        </p:blipFill>
        <p:spPr>
          <a:xfrm rot="21600000">
            <a:off x="2463989" y="5903401"/>
            <a:ext cx="27292" cy="50939"/>
          </a:xfrm>
          <a:prstGeom prst="rect">
            <a:avLst/>
          </a:prstGeom>
        </p:spPr>
      </p:pic>
      <p:sp>
        <p:nvSpPr>
          <p:cNvPr id="1458" name="rect"/>
          <p:cNvSpPr/>
          <p:nvPr/>
        </p:nvSpPr>
        <p:spPr>
          <a:xfrm>
            <a:off x="2522857" y="8486776"/>
            <a:ext cx="54711" cy="24853"/>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1460" name="rect"/>
          <p:cNvSpPr/>
          <p:nvPr/>
        </p:nvSpPr>
        <p:spPr>
          <a:xfrm>
            <a:off x="1036466" y="7717009"/>
            <a:ext cx="37630" cy="31369"/>
          </a:xfrm>
          <a:prstGeom prst="rect">
            <a:avLst/>
          </a:prstGeom>
          <a:solidFill>
            <a:srgbClr val="D92628">
              <a:alpha val="100000"/>
            </a:srgbClr>
          </a:solidFill>
          <a:ln cap="flat">
            <a:noFill/>
            <a:prstDash val="solid"/>
            <a:miter lim="0"/>
          </a:ln>
        </p:spPr>
        <p:txBody>
          <a:bodyPr rtlCol="0"/>
          <a:lstStyle/>
          <a:p>
            <a:pPr algn="ctr"/>
            <a:endParaRPr lang="zh-CN" altLang="en-US"/>
          </a:p>
        </p:txBody>
      </p:sp>
      <p:pic>
        <p:nvPicPr>
          <p:cNvPr id="1462" name="picture 1462"/>
          <p:cNvPicPr>
            <a:picLocks noChangeAspect="1"/>
          </p:cNvPicPr>
          <p:nvPr/>
        </p:nvPicPr>
        <p:blipFill>
          <a:blip r:embed="rId28"/>
          <a:stretch>
            <a:fillRect/>
          </a:stretch>
        </p:blipFill>
        <p:spPr>
          <a:xfrm rot="21600000">
            <a:off x="6057131" y="7657078"/>
            <a:ext cx="6350" cy="6350"/>
          </a:xfrm>
          <a:prstGeom prst="rect">
            <a:avLst/>
          </a:prstGeom>
        </p:spPr>
      </p:pic>
      <p:pic>
        <p:nvPicPr>
          <p:cNvPr id="10" name="图片 9" descr="如本科技英文LOGO"/>
          <p:cNvPicPr/>
          <p:nvPr>
            <p:custDataLst>
              <p:tags r:id="rId29"/>
            </p:custDataLst>
          </p:nvPr>
        </p:nvPicPr>
        <p:blipFill>
          <a:blip r:embed="rId30"/>
          <a:stretch>
            <a:fillRect/>
          </a:stretch>
        </p:blipFill>
        <p:spPr>
          <a:xfrm>
            <a:off x="5789930" y="420370"/>
            <a:ext cx="1651000" cy="297180"/>
          </a:xfrm>
          <a:prstGeom prst="rect">
            <a:avLst/>
          </a:prstGeom>
        </p:spPr>
      </p:pic>
      <p:sp>
        <p:nvSpPr>
          <p:cNvPr id="11" name="textbox 10"/>
          <p:cNvSpPr/>
          <p:nvPr>
            <p:custDataLst>
              <p:tags r:id="rId31"/>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rect"/>
          <p:cNvSpPr/>
          <p:nvPr/>
        </p:nvSpPr>
        <p:spPr>
          <a:xfrm>
            <a:off x="0" y="3453917"/>
            <a:ext cx="7551331" cy="6806083"/>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1466" name="textbox 1466"/>
          <p:cNvSpPr/>
          <p:nvPr/>
        </p:nvSpPr>
        <p:spPr>
          <a:xfrm>
            <a:off x="406400" y="807085"/>
            <a:ext cx="6730365" cy="2764790"/>
          </a:xfrm>
          <a:prstGeom prst="rect">
            <a:avLst/>
          </a:prstGeom>
        </p:spPr>
        <p:txBody>
          <a:bodyPr vert="horz" wrap="square" lIns="0" tIns="0" rIns="0" bIns="0"/>
          <a:lstStyle/>
          <a:p>
            <a:pPr algn="l" rtl="0" eaLnBrk="0">
              <a:lnSpc>
                <a:spcPct val="91000"/>
              </a:lnSpc>
            </a:pPr>
            <a:endParaRPr lang="en-US" altLang="en-US" sz="100" dirty="0"/>
          </a:p>
          <a:p>
            <a:pPr marL="18415"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RVC-I3360</a:t>
            </a:r>
            <a:endParaRPr lang="en-US" altLang="en-US" sz="3600" dirty="0"/>
          </a:p>
          <a:p>
            <a:pPr marL="12700" algn="l" rtl="0" eaLnBrk="0">
              <a:lnSpc>
                <a:spcPct val="89000"/>
              </a:lnSpc>
              <a:spcBef>
                <a:spcPts val="200"/>
              </a:spcBef>
            </a:pPr>
            <a:r>
              <a:rPr sz="48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High-precision</a:t>
            </a:r>
            <a:r>
              <a:rPr sz="4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1000"/>
              </a:lnSpc>
            </a:pPr>
            <a:endParaRPr lang="en-US" altLang="en-US" sz="100" dirty="0"/>
          </a:p>
          <a:p>
            <a:pPr algn="l" rtl="0" eaLnBrk="0">
              <a:lnSpc>
                <a:spcPct val="125000"/>
              </a:lnSpc>
            </a:pPr>
            <a:endParaRPr lang="en-US" altLang="en-US" sz="200" dirty="0"/>
          </a:p>
          <a:p>
            <a:pPr marL="24130" indent="5715" algn="l" rtl="0" eaLnBrk="0">
              <a:lnSpc>
                <a:spcPct val="122000"/>
              </a:lnSpc>
            </a:pP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RVC-I3360 high-precision 3D area scanner is suitable for close range shooting with high precision and anti-reflective features, which can quickly shoot automotive sheet metal parts, all kinds of assemblies, and other complex surface objects with a certain degree of reflective, dark-colored objects. It can output high-precision 3D point cloud data, which is suitable for dimensional inspection process scenarios after three-dimensional reconstruction.</a:t>
            </a:r>
            <a:endPar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48" name="group 48"/>
          <p:cNvGrpSpPr/>
          <p:nvPr/>
        </p:nvGrpSpPr>
        <p:grpSpPr>
          <a:xfrm rot="21600000">
            <a:off x="1467326" y="5924499"/>
            <a:ext cx="4379585" cy="2549265"/>
            <a:chOff x="0" y="0"/>
            <a:chExt cx="4379585" cy="2549265"/>
          </a:xfrm>
        </p:grpSpPr>
        <p:pic>
          <p:nvPicPr>
            <p:cNvPr id="1468" name="picture 1468"/>
            <p:cNvPicPr>
              <a:picLocks noChangeAspect="1"/>
            </p:cNvPicPr>
            <p:nvPr/>
          </p:nvPicPr>
          <p:blipFill>
            <a:blip r:embed="rId1"/>
            <a:stretch>
              <a:fillRect/>
            </a:stretch>
          </p:blipFill>
          <p:spPr>
            <a:xfrm rot="21600000">
              <a:off x="238477" y="201962"/>
              <a:ext cx="4113334" cy="1895728"/>
            </a:xfrm>
            <a:prstGeom prst="rect">
              <a:avLst/>
            </a:prstGeom>
          </p:spPr>
        </p:pic>
        <p:pic>
          <p:nvPicPr>
            <p:cNvPr id="1470" name="picture 1470"/>
            <p:cNvPicPr>
              <a:picLocks noChangeAspect="1"/>
            </p:cNvPicPr>
            <p:nvPr/>
          </p:nvPicPr>
          <p:blipFill>
            <a:blip r:embed="rId2"/>
            <a:stretch>
              <a:fillRect/>
            </a:stretch>
          </p:blipFill>
          <p:spPr>
            <a:xfrm rot="21600000">
              <a:off x="41517" y="0"/>
              <a:ext cx="4299708" cy="542400"/>
            </a:xfrm>
            <a:prstGeom prst="rect">
              <a:avLst/>
            </a:prstGeom>
          </p:spPr>
        </p:pic>
        <p:pic>
          <p:nvPicPr>
            <p:cNvPr id="1474" name="picture 1474"/>
            <p:cNvPicPr>
              <a:picLocks noChangeAspect="1"/>
            </p:cNvPicPr>
            <p:nvPr/>
          </p:nvPicPr>
          <p:blipFill>
            <a:blip r:embed="rId3"/>
            <a:stretch>
              <a:fillRect/>
            </a:stretch>
          </p:blipFill>
          <p:spPr>
            <a:xfrm rot="21600000">
              <a:off x="0" y="2525389"/>
              <a:ext cx="1128372" cy="23876"/>
            </a:xfrm>
            <a:prstGeom prst="rect">
              <a:avLst/>
            </a:prstGeom>
          </p:spPr>
        </p:pic>
        <p:pic>
          <p:nvPicPr>
            <p:cNvPr id="1476" name="picture 1476"/>
            <p:cNvPicPr>
              <a:picLocks noChangeAspect="1"/>
            </p:cNvPicPr>
            <p:nvPr/>
          </p:nvPicPr>
          <p:blipFill>
            <a:blip r:embed="rId4"/>
            <a:stretch>
              <a:fillRect/>
            </a:stretch>
          </p:blipFill>
          <p:spPr>
            <a:xfrm rot="21600000">
              <a:off x="1116434" y="1742561"/>
              <a:ext cx="23876" cy="794773"/>
            </a:xfrm>
            <a:prstGeom prst="rect">
              <a:avLst/>
            </a:prstGeom>
          </p:spPr>
        </p:pic>
        <p:pic>
          <p:nvPicPr>
            <p:cNvPr id="1478" name="picture 1478"/>
            <p:cNvPicPr>
              <a:picLocks noChangeAspect="1"/>
            </p:cNvPicPr>
            <p:nvPr/>
          </p:nvPicPr>
          <p:blipFill>
            <a:blip r:embed="rId5"/>
            <a:stretch>
              <a:fillRect/>
            </a:stretch>
          </p:blipFill>
          <p:spPr>
            <a:xfrm rot="21600000">
              <a:off x="3736323" y="1840986"/>
              <a:ext cx="23876" cy="686475"/>
            </a:xfrm>
            <a:prstGeom prst="rect">
              <a:avLst/>
            </a:prstGeom>
          </p:spPr>
        </p:pic>
        <p:pic>
          <p:nvPicPr>
            <p:cNvPr id="1480" name="picture 1480"/>
            <p:cNvPicPr>
              <a:picLocks noChangeAspect="1"/>
            </p:cNvPicPr>
            <p:nvPr/>
          </p:nvPicPr>
          <p:blipFill>
            <a:blip r:embed="rId6"/>
            <a:stretch>
              <a:fillRect/>
            </a:stretch>
          </p:blipFill>
          <p:spPr>
            <a:xfrm rot="21600000">
              <a:off x="3748267" y="2515532"/>
              <a:ext cx="631318" cy="23876"/>
            </a:xfrm>
            <a:prstGeom prst="rect">
              <a:avLst/>
            </a:prstGeom>
          </p:spPr>
        </p:pic>
        <p:pic>
          <p:nvPicPr>
            <p:cNvPr id="1482" name="picture 1482"/>
            <p:cNvPicPr>
              <a:picLocks noChangeAspect="1"/>
            </p:cNvPicPr>
            <p:nvPr/>
          </p:nvPicPr>
          <p:blipFill>
            <a:blip r:embed="rId7"/>
            <a:stretch>
              <a:fillRect/>
            </a:stretch>
          </p:blipFill>
          <p:spPr>
            <a:xfrm rot="21600000">
              <a:off x="2291295" y="1890410"/>
              <a:ext cx="23876" cy="506388"/>
            </a:xfrm>
            <a:prstGeom prst="rect">
              <a:avLst/>
            </a:prstGeom>
          </p:spPr>
        </p:pic>
      </p:grpSp>
      <p:pic>
        <p:nvPicPr>
          <p:cNvPr id="1484" name="picture 1484"/>
          <p:cNvPicPr>
            <a:picLocks noChangeAspect="1"/>
          </p:cNvPicPr>
          <p:nvPr/>
        </p:nvPicPr>
        <p:blipFill>
          <a:blip r:embed="rId8"/>
          <a:stretch>
            <a:fillRect/>
          </a:stretch>
        </p:blipFill>
        <p:spPr>
          <a:xfrm rot="21600000">
            <a:off x="538593" y="4300618"/>
            <a:ext cx="6505626" cy="854440"/>
          </a:xfrm>
          <a:prstGeom prst="rect">
            <a:avLst/>
          </a:prstGeom>
        </p:spPr>
      </p:pic>
      <p:sp>
        <p:nvSpPr>
          <p:cNvPr id="1486" name="textbox 1486"/>
          <p:cNvSpPr/>
          <p:nvPr/>
        </p:nvSpPr>
        <p:spPr>
          <a:xfrm>
            <a:off x="0" y="421606"/>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545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488" name="textbox 1488"/>
          <p:cNvSpPr/>
          <p:nvPr/>
        </p:nvSpPr>
        <p:spPr>
          <a:xfrm>
            <a:off x="431800" y="3724910"/>
            <a:ext cx="2771775" cy="334645"/>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provides comprehensive protection</a:t>
            </a:r>
            <a:endParaRPr lang="en-US" altLang="en-US" sz="900" dirty="0"/>
          </a:p>
        </p:txBody>
      </p:sp>
      <p:pic>
        <p:nvPicPr>
          <p:cNvPr id="1492" name="picture 1492"/>
          <p:cNvPicPr>
            <a:picLocks noChangeAspect="1"/>
          </p:cNvPicPr>
          <p:nvPr/>
        </p:nvPicPr>
        <p:blipFill>
          <a:blip r:embed="rId9"/>
          <a:stretch>
            <a:fillRect/>
          </a:stretch>
        </p:blipFill>
        <p:spPr>
          <a:xfrm rot="21600000">
            <a:off x="6421134" y="9302781"/>
            <a:ext cx="698835" cy="698835"/>
          </a:xfrm>
          <a:prstGeom prst="rect">
            <a:avLst/>
          </a:prstGeom>
        </p:spPr>
      </p:pic>
      <p:sp>
        <p:nvSpPr>
          <p:cNvPr id="1498" name="textbox 1498"/>
          <p:cNvSpPr/>
          <p:nvPr/>
        </p:nvSpPr>
        <p:spPr>
          <a:xfrm>
            <a:off x="4376753" y="9597752"/>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500" name="picture 1500"/>
          <p:cNvPicPr>
            <a:picLocks noChangeAspect="1"/>
          </p:cNvPicPr>
          <p:nvPr/>
        </p:nvPicPr>
        <p:blipFill>
          <a:blip r:embed="rId10"/>
          <a:stretch>
            <a:fillRect/>
          </a:stretch>
        </p:blipFill>
        <p:spPr>
          <a:xfrm rot="21600000">
            <a:off x="4306903" y="9610452"/>
            <a:ext cx="130518" cy="130505"/>
          </a:xfrm>
          <a:prstGeom prst="rect">
            <a:avLst/>
          </a:prstGeom>
        </p:spPr>
      </p:pic>
      <p:sp>
        <p:nvSpPr>
          <p:cNvPr id="1502" name="textbox 1502"/>
          <p:cNvSpPr/>
          <p:nvPr/>
        </p:nvSpPr>
        <p:spPr>
          <a:xfrm>
            <a:off x="495476" y="9597752"/>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504" name="picture 1504"/>
          <p:cNvPicPr>
            <a:picLocks noChangeAspect="1"/>
          </p:cNvPicPr>
          <p:nvPr/>
        </p:nvPicPr>
        <p:blipFill>
          <a:blip r:embed="rId11"/>
          <a:stretch>
            <a:fillRect/>
          </a:stretch>
        </p:blipFill>
        <p:spPr>
          <a:xfrm rot="21600000">
            <a:off x="425626" y="9610452"/>
            <a:ext cx="130517" cy="130505"/>
          </a:xfrm>
          <a:prstGeom prst="rect">
            <a:avLst/>
          </a:prstGeom>
        </p:spPr>
      </p:pic>
      <p:sp>
        <p:nvSpPr>
          <p:cNvPr id="1508" name="textbox 1508"/>
          <p:cNvSpPr/>
          <p:nvPr/>
        </p:nvSpPr>
        <p:spPr>
          <a:xfrm>
            <a:off x="2545434" y="9597752"/>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510" name="picture 1510"/>
          <p:cNvPicPr>
            <a:picLocks noChangeAspect="1"/>
          </p:cNvPicPr>
          <p:nvPr/>
        </p:nvPicPr>
        <p:blipFill>
          <a:blip r:embed="rId12"/>
          <a:stretch>
            <a:fillRect/>
          </a:stretch>
        </p:blipFill>
        <p:spPr>
          <a:xfrm rot="21600000">
            <a:off x="2475584" y="9610452"/>
            <a:ext cx="130530" cy="130505"/>
          </a:xfrm>
          <a:prstGeom prst="rect">
            <a:avLst/>
          </a:prstGeom>
        </p:spPr>
      </p:pic>
      <p:pic>
        <p:nvPicPr>
          <p:cNvPr id="1522" name="picture 1522"/>
          <p:cNvPicPr>
            <a:picLocks noChangeAspect="1"/>
          </p:cNvPicPr>
          <p:nvPr/>
        </p:nvPicPr>
        <p:blipFill>
          <a:blip r:embed="rId13"/>
          <a:stretch>
            <a:fillRect/>
          </a:stretch>
        </p:blipFill>
        <p:spPr>
          <a:xfrm rot="21600000">
            <a:off x="425881" y="9191104"/>
            <a:ext cx="6694081" cy="6350"/>
          </a:xfrm>
          <a:prstGeom prst="rect">
            <a:avLst/>
          </a:prstGeom>
        </p:spPr>
      </p:pic>
      <p:sp>
        <p:nvSpPr>
          <p:cNvPr id="2" name="文本框 1"/>
          <p:cNvSpPr txBox="1"/>
          <p:nvPr>
            <p:custDataLst>
              <p:tags r:id="rId14"/>
            </p:custDataLst>
          </p:nvPr>
        </p:nvSpPr>
        <p:spPr>
          <a:xfrm>
            <a:off x="525145" y="523494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5"/>
            </p:custDataLst>
          </p:nvPr>
        </p:nvSpPr>
        <p:spPr>
          <a:xfrm>
            <a:off x="2188845" y="5234940"/>
            <a:ext cx="1492250" cy="383540"/>
          </a:xfrm>
          <a:prstGeom prst="rect">
            <a:avLst/>
          </a:prstGeom>
          <a:noFill/>
        </p:spPr>
        <p:txBody>
          <a:bodyPr wrap="square" rtlCol="0">
            <a:spAutoFit/>
          </a:bodyPr>
          <a:p>
            <a:pPr marL="12700" indent="0" algn="l" eaLnBrk="0" fontAlgn="auto">
              <a:lnSpc>
                <a:spcPct val="95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6"/>
            </p:custDataLst>
          </p:nvPr>
        </p:nvSpPr>
        <p:spPr>
          <a:xfrm>
            <a:off x="3822700" y="523494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7"/>
            </p:custDataLst>
          </p:nvPr>
        </p:nvSpPr>
        <p:spPr>
          <a:xfrm>
            <a:off x="5726430" y="5234940"/>
            <a:ext cx="1159510" cy="361950"/>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USB 3.0 data transmission</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6" name="textbox 398"/>
          <p:cNvSpPr/>
          <p:nvPr>
            <p:custDataLst>
              <p:tags r:id="rId18"/>
            </p:custDataLst>
          </p:nvPr>
        </p:nvSpPr>
        <p:spPr>
          <a:xfrm>
            <a:off x="5858510" y="801370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27" name="textbox 400"/>
          <p:cNvSpPr/>
          <p:nvPr>
            <p:custDataLst>
              <p:tags r:id="rId19"/>
            </p:custDataLst>
          </p:nvPr>
        </p:nvSpPr>
        <p:spPr>
          <a:xfrm>
            <a:off x="2964180" y="8268335"/>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28" name="textbox 402"/>
          <p:cNvSpPr/>
          <p:nvPr>
            <p:custDataLst>
              <p:tags r:id="rId20"/>
            </p:custDataLst>
          </p:nvPr>
        </p:nvSpPr>
        <p:spPr>
          <a:xfrm>
            <a:off x="5835650" y="587565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29" name="textbox 416"/>
          <p:cNvSpPr/>
          <p:nvPr>
            <p:custDataLst>
              <p:tags r:id="rId21"/>
            </p:custDataLst>
          </p:nvPr>
        </p:nvSpPr>
        <p:spPr>
          <a:xfrm>
            <a:off x="480060" y="586930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30" name="textbox 424"/>
          <p:cNvSpPr/>
          <p:nvPr>
            <p:custDataLst>
              <p:tags r:id="rId22"/>
            </p:custDataLst>
          </p:nvPr>
        </p:nvSpPr>
        <p:spPr>
          <a:xfrm>
            <a:off x="-26035" y="832866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31" name="textbox 428"/>
          <p:cNvSpPr/>
          <p:nvPr>
            <p:custDataLst>
              <p:tags r:id="rId23"/>
            </p:custDataLst>
          </p:nvPr>
        </p:nvSpPr>
        <p:spPr>
          <a:xfrm>
            <a:off x="259080" y="859091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32" name="文本框 31"/>
          <p:cNvSpPr txBox="1"/>
          <p:nvPr>
            <p:custDataLst>
              <p:tags r:id="rId24"/>
            </p:custDataLst>
          </p:nvPr>
        </p:nvSpPr>
        <p:spPr>
          <a:xfrm>
            <a:off x="2883535" y="8538845"/>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33" name="文本框 32"/>
          <p:cNvSpPr txBox="1"/>
          <p:nvPr>
            <p:custDataLst>
              <p:tags r:id="rId25"/>
            </p:custDataLst>
          </p:nvPr>
        </p:nvSpPr>
        <p:spPr>
          <a:xfrm>
            <a:off x="2720340" y="8679180"/>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10" name="图片 9"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11"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 name="rect"/>
          <p:cNvSpPr/>
          <p:nvPr/>
        </p:nvSpPr>
        <p:spPr>
          <a:xfrm>
            <a:off x="0" y="4758969"/>
            <a:ext cx="7551419" cy="5501030"/>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1526" name="table 1526"/>
          <p:cNvGraphicFramePr>
            <a:graphicFrameLocks noGrp="1"/>
          </p:cNvGraphicFramePr>
          <p:nvPr>
            <p:custDataLst>
              <p:tags r:id="rId1"/>
            </p:custDataLst>
          </p:nvPr>
        </p:nvGraphicFramePr>
        <p:xfrm>
          <a:off x="3427730" y="4956175"/>
          <a:ext cx="3554095" cy="4041140"/>
        </p:xfrm>
        <a:graphic>
          <a:graphicData uri="http://schemas.openxmlformats.org/drawingml/2006/table">
            <a:tbl>
              <a:tblPr>
                <a:solidFill>
                  <a:srgbClr val="F6F7F7"/>
                </a:solidFill>
              </a:tblPr>
              <a:tblGrid>
                <a:gridCol w="1581785"/>
                <a:gridCol w="1972310"/>
              </a:tblGrid>
              <a:tr h="285750">
                <a:tc gridSpan="2">
                  <a:txBody>
                    <a:bodyPr/>
                    <a:lstStyle/>
                    <a:p>
                      <a:pPr algn="l" rtl="0" eaLnBrk="0">
                        <a:lnSpc>
                          <a:spcPct val="100000"/>
                        </a:lnSpc>
                      </a:pPr>
                      <a:endParaRPr lang="en-US" altLang="en-US" sz="600" dirty="0"/>
                    </a:p>
                    <a:p>
                      <a:pPr marL="1229360" algn="l" rtl="0" eaLnBrk="0">
                        <a:lnSpc>
                          <a:spcPct val="90000"/>
                        </a:lnSpc>
                        <a:spcBef>
                          <a:spcPts val="5"/>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765">
                <a:tc>
                  <a:txBody>
                    <a:bodyPr/>
                    <a:lstStyle/>
                    <a:p>
                      <a:pPr algn="l" rtl="0" eaLnBrk="0">
                        <a:lnSpc>
                          <a:spcPct val="108000"/>
                        </a:lnSpc>
                      </a:pPr>
                      <a:endParaRPr lang="en-US" altLang="en-US" sz="200" dirty="0"/>
                    </a:p>
                    <a:p>
                      <a:pPr marL="168910" algn="l" rtl="0" eaLnBrk="0">
                        <a:lnSpc>
                          <a:spcPct val="89000"/>
                        </a:lnSpc>
                        <a:spcBef>
                          <a:spcPts val="0"/>
                        </a:spcBef>
                      </a:pPr>
                      <a:r>
                        <a:rPr sz="7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4000"/>
                        </a:lnSpc>
                      </a:pPr>
                      <a:endParaRPr lang="en-US" altLang="en-US" sz="200" dirty="0"/>
                    </a:p>
                    <a:p>
                      <a:pPr marL="699770"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RVC-I3360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186690">
                <a:tc>
                  <a:txBody>
                    <a:bodyPr/>
                    <a:lstStyle/>
                    <a:p>
                      <a:pPr algn="l" rtl="0" eaLnBrk="0">
                        <a:lnSpc>
                          <a:spcPct val="100000"/>
                        </a:lnSpc>
                      </a:pPr>
                      <a:endParaRPr lang="en-US" altLang="en-US" sz="300" dirty="0"/>
                    </a:p>
                    <a:p>
                      <a:pPr marL="167640" algn="l" rtl="0" eaLnBrk="0">
                        <a:lnSpc>
                          <a:spcPct val="98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 / 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90741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0.8</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305">
                <a:tc>
                  <a:txBody>
                    <a:bodyPr/>
                    <a:lstStyle/>
                    <a:p>
                      <a:pPr algn="l" rtl="0" eaLnBrk="0">
                        <a:lnSpc>
                          <a:spcPct val="134000"/>
                        </a:lnSpc>
                      </a:pPr>
                      <a:endParaRPr lang="en-US" altLang="en-US" sz="200" dirty="0"/>
                    </a:p>
                    <a:p>
                      <a:pPr marL="16764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906145" algn="l" rtl="0" eaLnBrk="0">
                        <a:lnSpc>
                          <a:spcPct val="87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3.2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035">
                <a:tc>
                  <a:txBody>
                    <a:bodyPr/>
                    <a:lstStyle/>
                    <a:p>
                      <a:pPr algn="l" rtl="0" eaLnBrk="0">
                        <a:lnSpc>
                          <a:spcPct val="196000"/>
                        </a:lnSpc>
                      </a:pPr>
                      <a:endParaRPr lang="en-US" altLang="en-US" sz="100" dirty="0"/>
                    </a:p>
                    <a:p>
                      <a:pPr marL="16827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8000"/>
                        </a:lnSpc>
                      </a:pPr>
                      <a:endParaRPr lang="en-US" altLang="en-US" sz="300" dirty="0"/>
                    </a:p>
                    <a:p>
                      <a:pPr marL="807720" algn="l" rtl="0" eaLnBrk="0">
                        <a:lnSpc>
                          <a:spcPct val="86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400~700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305">
                <a:tc>
                  <a:txBody>
                    <a:bodyPr/>
                    <a:lstStyle/>
                    <a:p>
                      <a:pPr algn="l" rtl="0" eaLnBrk="0">
                        <a:lnSpc>
                          <a:spcPct val="101000"/>
                        </a:lnSpc>
                      </a:pPr>
                      <a:endParaRPr lang="en-US" altLang="en-US" sz="300" dirty="0"/>
                    </a:p>
                    <a:p>
                      <a:pPr marL="167640"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6000"/>
                        </a:lnSpc>
                      </a:pPr>
                      <a:endParaRPr lang="en-US" altLang="en-US" sz="300" dirty="0"/>
                    </a:p>
                    <a:p>
                      <a:pPr marL="694690" algn="l" rtl="0" eaLnBrk="0">
                        <a:lnSpc>
                          <a:spcPct val="97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244*177 @ 400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670">
                <a:tc>
                  <a:txBody>
                    <a:bodyPr/>
                    <a:lstStyle/>
                    <a:p>
                      <a:pPr algn="l" rtl="0" eaLnBrk="0">
                        <a:lnSpc>
                          <a:spcPct val="111000"/>
                        </a:lnSpc>
                      </a:pPr>
                      <a:endParaRPr lang="en-US" altLang="en-US" sz="3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692785" algn="l" rtl="0" eaLnBrk="0">
                        <a:lnSpc>
                          <a:spcPct val="97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413*301 @ 700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670">
                <a:tc>
                  <a:txBody>
                    <a:bodyPr/>
                    <a:lstStyle/>
                    <a:p>
                      <a:pPr algn="l" rtl="0" eaLnBrk="0">
                        <a:lnSpc>
                          <a:spcPct val="103000"/>
                        </a:lnSpc>
                      </a:pPr>
                      <a:endParaRPr lang="en-US" altLang="en-US" sz="300" dirty="0"/>
                    </a:p>
                    <a:p>
                      <a:pPr marL="165100" algn="l" rtl="0" eaLnBrk="0">
                        <a:lnSpc>
                          <a:spcPct val="90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1000"/>
                        </a:lnSpc>
                      </a:pPr>
                      <a:endParaRPr lang="en-US" altLang="en-US" sz="300" dirty="0"/>
                    </a:p>
                    <a:p>
                      <a:pPr marL="790575" algn="l" rtl="0" eaLnBrk="0">
                        <a:lnSpc>
                          <a:spcPct val="87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0.13~0.21</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0820">
                <a:tc>
                  <a:txBody>
                    <a:bodyPr/>
                    <a:lstStyle/>
                    <a:p>
                      <a:pPr algn="l" rtl="0" eaLnBrk="0">
                        <a:lnSpc>
                          <a:spcPct val="104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1000"/>
                        </a:lnSpc>
                      </a:pPr>
                      <a:endParaRPr lang="en-US" altLang="en-US" sz="300" dirty="0"/>
                    </a:p>
                    <a:p>
                      <a:pPr marL="74739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0.007~0.022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5900">
                <a:tc>
                  <a:txBody>
                    <a:bodyPr/>
                    <a:lstStyle/>
                    <a:p>
                      <a:pPr algn="l" rtl="0" eaLnBrk="0">
                        <a:lnSpc>
                          <a:spcPct val="114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747395"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0.002~0.005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670">
                <a:tc>
                  <a:txBody>
                    <a:bodyPr/>
                    <a:lstStyle/>
                    <a:p>
                      <a:pPr algn="l" rtl="0" eaLnBrk="0">
                        <a:lnSpc>
                          <a:spcPct val="120000"/>
                        </a:lnSpc>
                      </a:pPr>
                      <a:endParaRPr lang="en-US" altLang="en-US" sz="300" dirty="0"/>
                    </a:p>
                    <a:p>
                      <a:pPr marL="168910" algn="l" rtl="0" eaLnBrk="0">
                        <a:lnSpc>
                          <a:spcPct val="90000"/>
                        </a:lnSpc>
                        <a:spcBef>
                          <a:spcPts val="5"/>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 source</a:t>
                      </a:r>
                      <a:endPar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300" dirty="0"/>
                    </a:p>
                    <a:p>
                      <a:pPr marL="800735" algn="l" rtl="0" eaLnBrk="0">
                        <a:lnSpc>
                          <a:spcPct val="92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035">
                <a:tc>
                  <a:txBody>
                    <a:bodyPr/>
                    <a:lstStyle/>
                    <a:p>
                      <a:pPr algn="l" rtl="0" eaLnBrk="0">
                        <a:lnSpc>
                          <a:spcPct val="122000"/>
                        </a:lnSpc>
                      </a:pPr>
                      <a:endParaRPr lang="en-US" altLang="en-US" sz="300" dirty="0"/>
                    </a:p>
                    <a:p>
                      <a:pPr marL="167640" algn="l" rtl="0" eaLnBrk="0">
                        <a:lnSpc>
                          <a:spcPct val="91000"/>
                        </a:lnSpc>
                        <a:spcBef>
                          <a:spcPts val="5"/>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9000"/>
                        </a:lnSpc>
                      </a:pPr>
                      <a:endParaRPr lang="en-US" altLang="en-US" sz="300" dirty="0"/>
                    </a:p>
                    <a:p>
                      <a:pPr marL="835025" algn="l" rtl="0" eaLnBrk="0">
                        <a:lnSpc>
                          <a:spcPct val="87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USB3.0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305">
                <a:tc>
                  <a:txBody>
                    <a:bodyPr/>
                    <a:lstStyle/>
                    <a:p>
                      <a:pPr algn="l" rtl="0" eaLnBrk="0">
                        <a:lnSpc>
                          <a:spcPct val="118000"/>
                        </a:lnSpc>
                      </a:pPr>
                      <a:endParaRPr lang="en-US" altLang="en-US" sz="300" dirty="0"/>
                    </a:p>
                    <a:p>
                      <a:pPr marL="166370" algn="l" rtl="0" eaLnBrk="0">
                        <a:lnSpc>
                          <a:spcPct val="98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910590" algn="l" rtl="0" eaLnBrk="0">
                        <a:lnSpc>
                          <a:spcPct val="85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670">
                <a:tc>
                  <a:txBody>
                    <a:bodyPr/>
                    <a:lstStyle/>
                    <a:p>
                      <a:pPr algn="l" rtl="0" eaLnBrk="0">
                        <a:lnSpc>
                          <a:spcPct val="113000"/>
                        </a:lnSpc>
                      </a:pPr>
                      <a:endParaRPr lang="en-US" altLang="en-US" sz="300" dirty="0"/>
                    </a:p>
                    <a:p>
                      <a:pPr marL="166370"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7000"/>
                        </a:lnSpc>
                      </a:pPr>
                      <a:endParaRPr lang="en-US" altLang="en-US" sz="300" dirty="0"/>
                    </a:p>
                    <a:p>
                      <a:pPr marL="75247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250*135*57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305">
                <a:tc>
                  <a:txBody>
                    <a:bodyPr/>
                    <a:lstStyle/>
                    <a:p>
                      <a:pPr algn="l" rtl="0" eaLnBrk="0">
                        <a:lnSpc>
                          <a:spcPct val="116000"/>
                        </a:lnSpc>
                      </a:pPr>
                      <a:endParaRPr lang="en-US" altLang="en-US" sz="300" dirty="0"/>
                    </a:p>
                    <a:p>
                      <a:pPr marL="168275"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7000"/>
                        </a:lnSpc>
                      </a:pPr>
                      <a:endParaRPr lang="en-US" altLang="en-US" sz="300" dirty="0"/>
                    </a:p>
                    <a:p>
                      <a:pPr marL="727710" algn="l" rtl="0" eaLnBrk="0">
                        <a:lnSpc>
                          <a:spcPct val="95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2400">
                <a:tc>
                  <a:txBody>
                    <a:bodyPr/>
                    <a:lstStyle/>
                    <a:p>
                      <a:pPr algn="l" rtl="0" eaLnBrk="0">
                        <a:lnSpc>
                          <a:spcPct val="106000"/>
                        </a:lnSpc>
                      </a:pPr>
                      <a:endParaRPr lang="en-US" altLang="en-US" sz="300" dirty="0"/>
                    </a:p>
                    <a:p>
                      <a:pPr marL="170815" algn="l" rtl="0" eaLnBrk="0">
                        <a:lnSpc>
                          <a:spcPct val="90000"/>
                        </a:lnSpc>
                        <a:spcBef>
                          <a:spcPts val="5"/>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3000"/>
                        </a:lnSpc>
                      </a:pPr>
                      <a:endParaRPr lang="en-US" altLang="en-US" sz="300" dirty="0"/>
                    </a:p>
                    <a:p>
                      <a:pPr marL="88646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2400">
                <a:tc>
                  <a:txBody>
                    <a:bodyPr/>
                    <a:lstStyle/>
                    <a:p>
                      <a:pPr algn="l" rtl="0" eaLnBrk="0">
                        <a:lnSpc>
                          <a:spcPct val="132000"/>
                        </a:lnSpc>
                      </a:pPr>
                      <a:endParaRPr lang="en-US" altLang="en-US" sz="200" dirty="0"/>
                    </a:p>
                    <a:p>
                      <a:pPr marL="168275" algn="l" rtl="0" eaLnBrk="0">
                        <a:lnSpc>
                          <a:spcPct val="99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6000"/>
                        </a:lnSpc>
                      </a:pPr>
                      <a:endParaRPr lang="en-US" altLang="en-US" sz="200" dirty="0"/>
                    </a:p>
                    <a:p>
                      <a:pPr marL="889635"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765">
                <a:tc>
                  <a:txBody>
                    <a:bodyPr/>
                    <a:lstStyle/>
                    <a:p>
                      <a:pPr algn="l" rtl="0" eaLnBrk="0">
                        <a:lnSpc>
                          <a:spcPct val="124000"/>
                        </a:lnSpc>
                      </a:pPr>
                      <a:endParaRPr lang="en-US" altLang="en-US" sz="200" dirty="0"/>
                    </a:p>
                    <a:p>
                      <a:pPr marL="168275"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9000"/>
                        </a:lnSpc>
                      </a:pPr>
                      <a:endParaRPr lang="en-US" altLang="en-US" sz="200" dirty="0"/>
                    </a:p>
                    <a:p>
                      <a:pPr marL="748665" algn="l" rtl="0" eaLnBrk="0">
                        <a:lnSpc>
                          <a:spcPct val="90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6215">
                <a:tc>
                  <a:txBody>
                    <a:bodyPr/>
                    <a:lstStyle/>
                    <a:p>
                      <a:pPr algn="l" rtl="0" eaLnBrk="0">
                        <a:lnSpc>
                          <a:spcPct val="133000"/>
                        </a:lnSpc>
                      </a:pPr>
                      <a:endParaRPr lang="en-US" altLang="en-US" sz="200" dirty="0"/>
                    </a:p>
                    <a:p>
                      <a:pPr marL="165735" algn="l" rtl="0" eaLnBrk="0">
                        <a:lnSpc>
                          <a:spcPct val="90000"/>
                        </a:lnSpc>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200" dirty="0"/>
                    </a:p>
                    <a:p>
                      <a:pPr marL="501015"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4470">
                <a:tc>
                  <a:txBody>
                    <a:bodyPr/>
                    <a:lstStyle/>
                    <a:p>
                      <a:pPr algn="l" rtl="0" eaLnBrk="0">
                        <a:lnSpc>
                          <a:spcPct val="134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7000"/>
                        </a:lnSpc>
                      </a:pPr>
                      <a:endParaRPr lang="en-US" altLang="en-US" sz="200" dirty="0"/>
                    </a:p>
                    <a:p>
                      <a:pPr marL="934720" algn="l" rtl="0" eaLnBrk="0">
                        <a:lnSpc>
                          <a:spcPct val="8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0025">
                <a:tc>
                  <a:txBody>
                    <a:bodyPr/>
                    <a:lstStyle/>
                    <a:p>
                      <a:pPr algn="l" rtl="0" eaLnBrk="0">
                        <a:lnSpc>
                          <a:spcPct val="111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6000"/>
                        </a:lnSpc>
                      </a:pPr>
                      <a:endParaRPr lang="en-US" altLang="en-US" sz="200" dirty="0"/>
                    </a:p>
                    <a:p>
                      <a:pPr marL="660400"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8120">
                <a:tc>
                  <a:txBody>
                    <a:bodyPr/>
                    <a:lstStyle/>
                    <a:p>
                      <a:pPr algn="l" rtl="0" eaLnBrk="0">
                        <a:lnSpc>
                          <a:spcPct val="105000"/>
                        </a:lnSpc>
                      </a:pPr>
                      <a:endParaRPr lang="en-US" altLang="en-US" sz="200" dirty="0"/>
                    </a:p>
                    <a:p>
                      <a:pPr marL="167005" algn="l" rtl="0" eaLnBrk="0">
                        <a:lnSpc>
                          <a:spcPct val="91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5000"/>
                        </a:lnSpc>
                      </a:pPr>
                      <a:endParaRPr lang="en-US" altLang="en-US" sz="200" dirty="0"/>
                    </a:p>
                    <a:p>
                      <a:pPr marL="701040" algn="l" rtl="0" eaLnBrk="0">
                        <a:lnSpc>
                          <a:spcPct val="96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6850">
                <a:tc>
                  <a:txBody>
                    <a:bodyPr/>
                    <a:lstStyle/>
                    <a:p>
                      <a:pPr algn="l" rtl="0" eaLnBrk="0">
                        <a:lnSpc>
                          <a:spcPct val="102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200" dirty="0"/>
                    </a:p>
                    <a:p>
                      <a:pPr marL="25844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pic>
        <p:nvPicPr>
          <p:cNvPr id="1528" name="picture 1528"/>
          <p:cNvPicPr>
            <a:picLocks noChangeAspect="1"/>
          </p:cNvPicPr>
          <p:nvPr/>
        </p:nvPicPr>
        <p:blipFill>
          <a:blip r:embed="rId2"/>
          <a:stretch>
            <a:fillRect/>
          </a:stretch>
        </p:blipFill>
        <p:spPr>
          <a:xfrm rot="21600000">
            <a:off x="1399768" y="5835167"/>
            <a:ext cx="430720" cy="1312443"/>
          </a:xfrm>
          <a:prstGeom prst="rect">
            <a:avLst/>
          </a:prstGeom>
        </p:spPr>
      </p:pic>
      <p:pic>
        <p:nvPicPr>
          <p:cNvPr id="1530" name="picture 1530"/>
          <p:cNvPicPr>
            <a:picLocks noChangeAspect="1"/>
          </p:cNvPicPr>
          <p:nvPr/>
        </p:nvPicPr>
        <p:blipFill>
          <a:blip r:embed="rId3"/>
          <a:stretch>
            <a:fillRect/>
          </a:stretch>
        </p:blipFill>
        <p:spPr>
          <a:xfrm rot="21600000">
            <a:off x="709565" y="7796733"/>
            <a:ext cx="1812622" cy="874190"/>
          </a:xfrm>
          <a:prstGeom prst="rect">
            <a:avLst/>
          </a:prstGeom>
        </p:spPr>
      </p:pic>
      <p:pic>
        <p:nvPicPr>
          <p:cNvPr id="1532" name="picture 1532"/>
          <p:cNvPicPr>
            <a:picLocks noChangeAspect="1"/>
          </p:cNvPicPr>
          <p:nvPr/>
        </p:nvPicPr>
        <p:blipFill>
          <a:blip r:embed="rId4"/>
          <a:stretch>
            <a:fillRect/>
          </a:stretch>
        </p:blipFill>
        <p:spPr>
          <a:xfrm rot="21600000">
            <a:off x="1748205" y="6177762"/>
            <a:ext cx="773976" cy="2214905"/>
          </a:xfrm>
          <a:prstGeom prst="rect">
            <a:avLst/>
          </a:prstGeom>
        </p:spPr>
      </p:pic>
      <p:pic>
        <p:nvPicPr>
          <p:cNvPr id="1534" name="picture 1534"/>
          <p:cNvPicPr>
            <a:picLocks noChangeAspect="1"/>
          </p:cNvPicPr>
          <p:nvPr/>
        </p:nvPicPr>
        <p:blipFill>
          <a:blip r:embed="rId5"/>
          <a:stretch>
            <a:fillRect/>
          </a:stretch>
        </p:blipFill>
        <p:spPr>
          <a:xfrm rot="21600000">
            <a:off x="700205" y="5741011"/>
            <a:ext cx="1582441" cy="2954382"/>
          </a:xfrm>
          <a:prstGeom prst="rect">
            <a:avLst/>
          </a:prstGeom>
        </p:spPr>
      </p:pic>
      <p:pic>
        <p:nvPicPr>
          <p:cNvPr id="1536" name="picture 1536"/>
          <p:cNvPicPr>
            <a:picLocks noChangeAspect="1"/>
          </p:cNvPicPr>
          <p:nvPr/>
        </p:nvPicPr>
        <p:blipFill>
          <a:blip r:embed="rId6"/>
          <a:stretch>
            <a:fillRect/>
          </a:stretch>
        </p:blipFill>
        <p:spPr>
          <a:xfrm rot="21600000">
            <a:off x="2713761" y="3223298"/>
            <a:ext cx="2118525" cy="1010716"/>
          </a:xfrm>
          <a:prstGeom prst="rect">
            <a:avLst/>
          </a:prstGeom>
        </p:spPr>
      </p:pic>
      <p:pic>
        <p:nvPicPr>
          <p:cNvPr id="1538" name="picture 1538"/>
          <p:cNvPicPr>
            <a:picLocks noChangeAspect="1"/>
          </p:cNvPicPr>
          <p:nvPr/>
        </p:nvPicPr>
        <p:blipFill>
          <a:blip r:embed="rId7"/>
          <a:stretch>
            <a:fillRect/>
          </a:stretch>
        </p:blipFill>
        <p:spPr>
          <a:xfrm rot="21600000">
            <a:off x="4943068" y="3223298"/>
            <a:ext cx="2118524" cy="1010716"/>
          </a:xfrm>
          <a:prstGeom prst="rect">
            <a:avLst/>
          </a:prstGeom>
        </p:spPr>
      </p:pic>
      <p:pic>
        <p:nvPicPr>
          <p:cNvPr id="1540" name="picture 1540"/>
          <p:cNvPicPr>
            <a:picLocks noChangeAspect="1"/>
          </p:cNvPicPr>
          <p:nvPr/>
        </p:nvPicPr>
        <p:blipFill>
          <a:blip r:embed="rId8"/>
          <a:stretch>
            <a:fillRect/>
          </a:stretch>
        </p:blipFill>
        <p:spPr>
          <a:xfrm rot="21600000">
            <a:off x="484974" y="3222003"/>
            <a:ext cx="2118525" cy="1010703"/>
          </a:xfrm>
          <a:prstGeom prst="rect">
            <a:avLst/>
          </a:prstGeom>
        </p:spPr>
      </p:pic>
      <p:sp>
        <p:nvSpPr>
          <p:cNvPr id="1542" name="textbox 1542"/>
          <p:cNvSpPr/>
          <p:nvPr/>
        </p:nvSpPr>
        <p:spPr>
          <a:xfrm>
            <a:off x="0" y="421606"/>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545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544" name="textbox 1544"/>
          <p:cNvSpPr/>
          <p:nvPr/>
        </p:nvSpPr>
        <p:spPr>
          <a:xfrm>
            <a:off x="856313" y="1625600"/>
            <a:ext cx="2571114" cy="636905"/>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9000"/>
              </a:lnSpc>
            </a:pPr>
            <a:r>
              <a:rPr lang="en-US" sz="1200" b="1"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H</a:t>
            </a:r>
            <a:r>
              <a:rPr sz="1200" b="1"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igh-accuracy</a:t>
            </a:r>
            <a:endParaRPr lang="en-US" altLang="en-US" sz="1200" dirty="0"/>
          </a:p>
          <a:p>
            <a:pPr algn="l" rtl="0" eaLnBrk="0">
              <a:lnSpc>
                <a:spcPct val="107000"/>
              </a:lnSpc>
            </a:pPr>
            <a:endParaRPr lang="en-US" altLang="en-US" sz="700" dirty="0"/>
          </a:p>
          <a:p>
            <a:pPr marL="25400" indent="10795" algn="l" rtl="0" eaLnBrk="0">
              <a:lnSpc>
                <a:spcPct val="112000"/>
              </a:lnSpc>
              <a:spcBef>
                <a:spcPts val="5"/>
              </a:spcBef>
            </a:pPr>
            <a:r>
              <a:rPr sz="9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 precision calibration algorithm, single point repeat accuracy up to 7 μ m.</a:t>
            </a:r>
            <a:endParaRPr lang="en-US" altLang="en-US" sz="900" dirty="0"/>
          </a:p>
        </p:txBody>
      </p:sp>
      <p:sp>
        <p:nvSpPr>
          <p:cNvPr id="1546" name="textbox 1546"/>
          <p:cNvSpPr/>
          <p:nvPr/>
        </p:nvSpPr>
        <p:spPr>
          <a:xfrm>
            <a:off x="4531995" y="1627505"/>
            <a:ext cx="2449830" cy="627380"/>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8000"/>
              </a:lnSpc>
            </a:pPr>
            <a:r>
              <a:rPr lang="en-US" sz="1200" b="1"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lang="en-US" altLang="en-US" sz="1200" dirty="0"/>
          </a:p>
          <a:p>
            <a:pPr algn="l" rtl="0" eaLnBrk="0">
              <a:lnSpc>
                <a:spcPct val="108000"/>
              </a:lnSpc>
            </a:pPr>
            <a:endParaRPr lang="en-US" altLang="en-US" sz="700" dirty="0"/>
          </a:p>
          <a:p>
            <a:pPr marL="22225" indent="-5080" algn="l" rtl="0" eaLnBrk="0">
              <a:lnSpc>
                <a:spcPct val="109000"/>
              </a:lnSpc>
              <a:spcBef>
                <a:spcPts val="5"/>
              </a:spcBef>
            </a:pPr>
            <a:r>
              <a:rPr sz="9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 synthesis technology to effectively handle the presence of both black and bright white</a:t>
            </a:r>
            <a:r>
              <a:rPr lang="en-US" sz="9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rPr>
              <a:t> at the same time</a:t>
            </a:r>
            <a:r>
              <a:rPr sz="9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lang="en-US" altLang="en-US" sz="900" dirty="0"/>
          </a:p>
        </p:txBody>
      </p:sp>
      <p:pic>
        <p:nvPicPr>
          <p:cNvPr id="1548" name="picture 1548"/>
          <p:cNvPicPr>
            <a:picLocks noChangeAspect="1"/>
          </p:cNvPicPr>
          <p:nvPr/>
        </p:nvPicPr>
        <p:blipFill>
          <a:blip r:embed="rId9"/>
          <a:stretch>
            <a:fillRect/>
          </a:stretch>
        </p:blipFill>
        <p:spPr>
          <a:xfrm rot="21600000">
            <a:off x="6423506" y="9302781"/>
            <a:ext cx="698836" cy="698835"/>
          </a:xfrm>
          <a:prstGeom prst="rect">
            <a:avLst/>
          </a:prstGeom>
        </p:spPr>
      </p:pic>
      <p:grpSp>
        <p:nvGrpSpPr>
          <p:cNvPr id="50" name="group 50"/>
          <p:cNvGrpSpPr/>
          <p:nvPr/>
        </p:nvGrpSpPr>
        <p:grpSpPr>
          <a:xfrm rot="21600000">
            <a:off x="398077" y="1124763"/>
            <a:ext cx="1283360" cy="379095"/>
            <a:chOff x="-31750" y="0"/>
            <a:chExt cx="1283360" cy="379095"/>
          </a:xfrm>
        </p:grpSpPr>
        <p:pic>
          <p:nvPicPr>
            <p:cNvPr id="1550" name="picture 1550"/>
            <p:cNvPicPr>
              <a:picLocks noChangeAspect="1"/>
            </p:cNvPicPr>
            <p:nvPr/>
          </p:nvPicPr>
          <p:blipFill>
            <a:blip r:embed="rId10"/>
            <a:stretch>
              <a:fillRect/>
            </a:stretch>
          </p:blipFill>
          <p:spPr>
            <a:xfrm rot="21600000">
              <a:off x="0" y="0"/>
              <a:ext cx="1251610" cy="295922"/>
            </a:xfrm>
            <a:prstGeom prst="rect">
              <a:avLst/>
            </a:prstGeom>
          </p:spPr>
        </p:pic>
        <p:sp>
          <p:nvSpPr>
            <p:cNvPr id="1552" name="textbox 1552"/>
            <p:cNvSpPr/>
            <p:nvPr/>
          </p:nvSpPr>
          <p:spPr>
            <a:xfrm>
              <a:off x="-31750" y="38100"/>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dirty="0"/>
            </a:p>
          </p:txBody>
        </p:sp>
      </p:grpSp>
      <p:grpSp>
        <p:nvGrpSpPr>
          <p:cNvPr id="52" name="group 52"/>
          <p:cNvGrpSpPr/>
          <p:nvPr/>
        </p:nvGrpSpPr>
        <p:grpSpPr>
          <a:xfrm rot="21600000">
            <a:off x="321877" y="2699464"/>
            <a:ext cx="1359560" cy="373379"/>
            <a:chOff x="-107950" y="0"/>
            <a:chExt cx="1359560" cy="373379"/>
          </a:xfrm>
        </p:grpSpPr>
        <p:pic>
          <p:nvPicPr>
            <p:cNvPr id="1554" name="picture 1554"/>
            <p:cNvPicPr>
              <a:picLocks noChangeAspect="1"/>
            </p:cNvPicPr>
            <p:nvPr/>
          </p:nvPicPr>
          <p:blipFill>
            <a:blip r:embed="rId11"/>
            <a:stretch>
              <a:fillRect/>
            </a:stretch>
          </p:blipFill>
          <p:spPr>
            <a:xfrm rot="21600000">
              <a:off x="0" y="0"/>
              <a:ext cx="1251610" cy="295922"/>
            </a:xfrm>
            <a:prstGeom prst="rect">
              <a:avLst/>
            </a:prstGeom>
          </p:spPr>
        </p:pic>
        <p:sp>
          <p:nvSpPr>
            <p:cNvPr id="1556" name="textbox 1556"/>
            <p:cNvSpPr/>
            <p:nvPr/>
          </p:nvSpPr>
          <p:spPr>
            <a:xfrm>
              <a:off x="-107950" y="31750"/>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sp>
        <p:nvSpPr>
          <p:cNvPr id="1558" name="path"/>
          <p:cNvSpPr/>
          <p:nvPr/>
        </p:nvSpPr>
        <p:spPr>
          <a:xfrm>
            <a:off x="1269396" y="8434442"/>
            <a:ext cx="1231138" cy="280733"/>
          </a:xfrm>
          <a:custGeom>
            <a:avLst/>
            <a:gdLst/>
            <a:ahLst/>
            <a:cxnLst/>
            <a:rect l="0" t="0" r="0" b="0"/>
            <a:pathLst>
              <a:path w="1938" h="442">
                <a:moveTo>
                  <a:pt x="0" y="438"/>
                </a:moveTo>
                <a:lnTo>
                  <a:pt x="1937" y="3"/>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1560" name="picture 1560"/>
          <p:cNvPicPr>
            <a:picLocks noChangeAspect="1"/>
          </p:cNvPicPr>
          <p:nvPr/>
        </p:nvPicPr>
        <p:blipFill>
          <a:blip r:embed="rId12"/>
          <a:stretch>
            <a:fillRect/>
          </a:stretch>
        </p:blipFill>
        <p:spPr>
          <a:xfrm rot="21600000">
            <a:off x="1268045" y="5186814"/>
            <a:ext cx="672793" cy="456525"/>
          </a:xfrm>
          <a:prstGeom prst="rect">
            <a:avLst/>
          </a:prstGeom>
        </p:spPr>
      </p:pic>
      <p:pic>
        <p:nvPicPr>
          <p:cNvPr id="1562" name="picture 1562"/>
          <p:cNvPicPr>
            <a:picLocks noChangeAspect="1"/>
          </p:cNvPicPr>
          <p:nvPr/>
        </p:nvPicPr>
        <p:blipFill>
          <a:blip r:embed="rId13"/>
          <a:stretch>
            <a:fillRect/>
          </a:stretch>
        </p:blipFill>
        <p:spPr>
          <a:xfrm rot="21600000">
            <a:off x="1596514" y="5741010"/>
            <a:ext cx="431965" cy="551674"/>
          </a:xfrm>
          <a:prstGeom prst="rect">
            <a:avLst/>
          </a:prstGeom>
        </p:spPr>
      </p:pic>
      <p:sp>
        <p:nvSpPr>
          <p:cNvPr id="1564" name="textbox 1564"/>
          <p:cNvSpPr/>
          <p:nvPr/>
        </p:nvSpPr>
        <p:spPr>
          <a:xfrm>
            <a:off x="4372762" y="9597752"/>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566" name="picture 1566"/>
          <p:cNvPicPr>
            <a:picLocks noChangeAspect="1"/>
          </p:cNvPicPr>
          <p:nvPr/>
        </p:nvPicPr>
        <p:blipFill>
          <a:blip r:embed="rId14"/>
          <a:stretch>
            <a:fillRect/>
          </a:stretch>
        </p:blipFill>
        <p:spPr>
          <a:xfrm rot="21600000">
            <a:off x="4309262" y="9610452"/>
            <a:ext cx="130530" cy="130505"/>
          </a:xfrm>
          <a:prstGeom prst="rect">
            <a:avLst/>
          </a:prstGeom>
        </p:spPr>
      </p:pic>
      <p:sp>
        <p:nvSpPr>
          <p:cNvPr id="1568" name="textbox 1568"/>
          <p:cNvSpPr/>
          <p:nvPr/>
        </p:nvSpPr>
        <p:spPr>
          <a:xfrm>
            <a:off x="491486" y="9597752"/>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570" name="picture 1570"/>
          <p:cNvPicPr>
            <a:picLocks noChangeAspect="1"/>
          </p:cNvPicPr>
          <p:nvPr/>
        </p:nvPicPr>
        <p:blipFill>
          <a:blip r:embed="rId15"/>
          <a:stretch>
            <a:fillRect/>
          </a:stretch>
        </p:blipFill>
        <p:spPr>
          <a:xfrm rot="21600000">
            <a:off x="427986" y="9610452"/>
            <a:ext cx="130530" cy="130505"/>
          </a:xfrm>
          <a:prstGeom prst="rect">
            <a:avLst/>
          </a:prstGeom>
        </p:spPr>
      </p:pic>
      <p:sp>
        <p:nvSpPr>
          <p:cNvPr id="1572" name="textbox 1572"/>
          <p:cNvSpPr/>
          <p:nvPr/>
        </p:nvSpPr>
        <p:spPr>
          <a:xfrm>
            <a:off x="2828290" y="4319905"/>
            <a:ext cx="2004060" cy="15811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7000"/>
              </a:lnSpc>
            </a:pPr>
            <a:r>
              <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3D structural reconstruction of metal castings</a:t>
            </a:r>
            <a:endParaRPr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7000"/>
              </a:lnSpc>
            </a:pPr>
            <a:r>
              <a:rPr lang="en-US"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sz="10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74" name="textbox 1574"/>
          <p:cNvSpPr/>
          <p:nvPr/>
        </p:nvSpPr>
        <p:spPr>
          <a:xfrm>
            <a:off x="2541456" y="9597752"/>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576" name="picture 1576"/>
          <p:cNvPicPr>
            <a:picLocks noChangeAspect="1"/>
          </p:cNvPicPr>
          <p:nvPr/>
        </p:nvPicPr>
        <p:blipFill>
          <a:blip r:embed="rId16"/>
          <a:stretch>
            <a:fillRect/>
          </a:stretch>
        </p:blipFill>
        <p:spPr>
          <a:xfrm rot="21600000">
            <a:off x="2477956" y="9610452"/>
            <a:ext cx="130530" cy="130505"/>
          </a:xfrm>
          <a:prstGeom prst="rect">
            <a:avLst/>
          </a:prstGeom>
        </p:spPr>
      </p:pic>
      <p:sp>
        <p:nvSpPr>
          <p:cNvPr id="1580" name="path"/>
          <p:cNvSpPr/>
          <p:nvPr/>
        </p:nvSpPr>
        <p:spPr>
          <a:xfrm>
            <a:off x="1391301" y="7422181"/>
            <a:ext cx="856927" cy="195733"/>
          </a:xfrm>
          <a:custGeom>
            <a:avLst/>
            <a:gdLst/>
            <a:ahLst/>
            <a:cxnLst/>
            <a:rect l="0" t="0" r="0" b="0"/>
            <a:pathLst>
              <a:path w="1349" h="308">
                <a:moveTo>
                  <a:pt x="0" y="304"/>
                </a:moveTo>
                <a:lnTo>
                  <a:pt x="1348" y="3"/>
                </a:lnTo>
              </a:path>
            </a:pathLst>
          </a:custGeom>
          <a:noFill/>
          <a:ln w="4699" cap="flat">
            <a:solidFill>
              <a:srgbClr val="EE1D23">
                <a:alpha val="100000"/>
              </a:srgbClr>
            </a:solidFill>
            <a:prstDash val="solid"/>
            <a:miter lim="1000000"/>
          </a:ln>
        </p:spPr>
        <p:txBody>
          <a:bodyPr rtlCol="0"/>
          <a:lstStyle/>
          <a:p>
            <a:pPr algn="ctr"/>
            <a:endParaRPr lang="zh-CN" altLang="en-US"/>
          </a:p>
        </p:txBody>
      </p:sp>
      <p:sp>
        <p:nvSpPr>
          <p:cNvPr id="1582" name="textbox 1582"/>
          <p:cNvSpPr/>
          <p:nvPr/>
        </p:nvSpPr>
        <p:spPr>
          <a:xfrm>
            <a:off x="5441950" y="4318635"/>
            <a:ext cx="1440815" cy="15938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8000"/>
              </a:lnSpc>
            </a:pPr>
            <a:r>
              <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crews of different sizes</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84" name="textbox 1584"/>
          <p:cNvSpPr/>
          <p:nvPr/>
        </p:nvSpPr>
        <p:spPr>
          <a:xfrm>
            <a:off x="827405" y="4331335"/>
            <a:ext cx="1560830" cy="16002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Randomly stacked shim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90" name="textbox 1590"/>
          <p:cNvSpPr/>
          <p:nvPr/>
        </p:nvSpPr>
        <p:spPr>
          <a:xfrm>
            <a:off x="2348008" y="6501945"/>
            <a:ext cx="413384"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20" dirty="0">
                <a:solidFill>
                  <a:srgbClr val="030303">
                    <a:alpha val="100000"/>
                  </a:srgbClr>
                </a:solidFill>
                <a:latin typeface="Arial" panose="020B0604020202020204"/>
                <a:ea typeface="Arial" panose="020B0604020202020204"/>
                <a:cs typeface="Arial" panose="020B0604020202020204"/>
              </a:rPr>
              <a:t>400mm</a:t>
            </a:r>
            <a:endParaRPr lang="en-US" altLang="en-US" sz="800" dirty="0"/>
          </a:p>
        </p:txBody>
      </p:sp>
      <p:pic>
        <p:nvPicPr>
          <p:cNvPr id="1592" name="picture 1592"/>
          <p:cNvPicPr>
            <a:picLocks noChangeAspect="1"/>
          </p:cNvPicPr>
          <p:nvPr/>
        </p:nvPicPr>
        <p:blipFill>
          <a:blip r:embed="rId17"/>
          <a:stretch>
            <a:fillRect/>
          </a:stretch>
        </p:blipFill>
        <p:spPr>
          <a:xfrm rot="21600000">
            <a:off x="2545782" y="5752403"/>
            <a:ext cx="27304" cy="2650014"/>
          </a:xfrm>
          <a:prstGeom prst="rect">
            <a:avLst/>
          </a:prstGeom>
        </p:spPr>
      </p:pic>
      <p:sp>
        <p:nvSpPr>
          <p:cNvPr id="1594" name="textbox 1594"/>
          <p:cNvSpPr/>
          <p:nvPr/>
        </p:nvSpPr>
        <p:spPr>
          <a:xfrm rot="20760000">
            <a:off x="1770765" y="8560605"/>
            <a:ext cx="435609" cy="139064"/>
          </a:xfrm>
          <a:prstGeom prst="rect">
            <a:avLst/>
          </a:prstGeom>
        </p:spPr>
        <p:txBody>
          <a:bodyPr vert="horz" wrap="square" lIns="0" tIns="0" rIns="0" bIns="0"/>
          <a:lstStyle/>
          <a:p>
            <a:pPr algn="l" rtl="0" eaLnBrk="0">
              <a:lnSpc>
                <a:spcPct val="108000"/>
              </a:lnSpc>
            </a:pPr>
            <a:endParaRPr lang="en-US" altLang="en-US" sz="200" dirty="0"/>
          </a:p>
          <a:p>
            <a:pPr marL="12700" algn="l" rtl="0" eaLnBrk="0">
              <a:lnSpc>
                <a:spcPct val="87000"/>
              </a:lnSpc>
            </a:pPr>
            <a:r>
              <a:rPr sz="700" i="1" kern="0" spc="170" dirty="0">
                <a:solidFill>
                  <a:srgbClr val="030303">
                    <a:alpha val="100000"/>
                  </a:srgbClr>
                </a:solidFill>
                <a:latin typeface="Arial" panose="020B0604020202020204"/>
                <a:ea typeface="Arial" panose="020B0604020202020204"/>
                <a:cs typeface="Arial" panose="020B0604020202020204"/>
              </a:rPr>
              <a:t>413mm</a:t>
            </a:r>
            <a:endParaRPr lang="en-US" altLang="en-US" sz="700" dirty="0"/>
          </a:p>
        </p:txBody>
      </p:sp>
      <p:pic>
        <p:nvPicPr>
          <p:cNvPr id="1596" name="picture 1596"/>
          <p:cNvPicPr>
            <a:picLocks noChangeAspect="1"/>
          </p:cNvPicPr>
          <p:nvPr/>
        </p:nvPicPr>
        <p:blipFill>
          <a:blip r:embed="rId18"/>
          <a:stretch>
            <a:fillRect/>
          </a:stretch>
        </p:blipFill>
        <p:spPr>
          <a:xfrm rot="21600000">
            <a:off x="445665" y="1604471"/>
            <a:ext cx="246763" cy="252813"/>
          </a:xfrm>
          <a:prstGeom prst="rect">
            <a:avLst/>
          </a:prstGeom>
        </p:spPr>
      </p:pic>
      <p:sp>
        <p:nvSpPr>
          <p:cNvPr id="1598" name="textbox 1598"/>
          <p:cNvSpPr/>
          <p:nvPr/>
        </p:nvSpPr>
        <p:spPr>
          <a:xfrm rot="20760000">
            <a:off x="1621409" y="7529816"/>
            <a:ext cx="433705" cy="142239"/>
          </a:xfrm>
          <a:prstGeom prst="rect">
            <a:avLst/>
          </a:prstGeom>
        </p:spPr>
        <p:txBody>
          <a:bodyPr vert="horz" wrap="square" lIns="0" tIns="0" rIns="0" bIns="0"/>
          <a:lstStyle/>
          <a:p>
            <a:pPr algn="l" rtl="0" eaLnBrk="0">
              <a:lnSpc>
                <a:spcPct val="109000"/>
              </a:lnSpc>
            </a:pPr>
            <a:endParaRPr lang="en-US" altLang="en-US" sz="200" dirty="0"/>
          </a:p>
          <a:p>
            <a:pPr marL="12700" algn="l" rtl="0" eaLnBrk="0">
              <a:lnSpc>
                <a:spcPct val="90000"/>
              </a:lnSpc>
              <a:spcBef>
                <a:spcPts val="0"/>
              </a:spcBef>
            </a:pPr>
            <a:r>
              <a:rPr sz="700" i="1" kern="0" spc="170" dirty="0">
                <a:solidFill>
                  <a:srgbClr val="030303">
                    <a:alpha val="100000"/>
                  </a:srgbClr>
                </a:solidFill>
                <a:latin typeface="Arial" panose="020B0604020202020204"/>
                <a:ea typeface="Arial" panose="020B0604020202020204"/>
                <a:cs typeface="Arial" panose="020B0604020202020204"/>
              </a:rPr>
              <a:t>244mm</a:t>
            </a:r>
            <a:endParaRPr lang="en-US" altLang="en-US" sz="700" dirty="0"/>
          </a:p>
        </p:txBody>
      </p:sp>
      <p:sp>
        <p:nvSpPr>
          <p:cNvPr id="1600" name="textbox 1600"/>
          <p:cNvSpPr/>
          <p:nvPr/>
        </p:nvSpPr>
        <p:spPr>
          <a:xfrm rot="3180000">
            <a:off x="697282" y="8372106"/>
            <a:ext cx="348615" cy="144779"/>
          </a:xfrm>
          <a:prstGeom prst="rect">
            <a:avLst/>
          </a:prstGeom>
        </p:spPr>
        <p:txBody>
          <a:bodyPr vert="horz" wrap="square" lIns="0" tIns="0" rIns="0" bIns="0"/>
          <a:lstStyle/>
          <a:p>
            <a:pPr algn="l" rtl="0" eaLnBrk="0">
              <a:lnSpc>
                <a:spcPct val="115000"/>
              </a:lnSpc>
            </a:pPr>
            <a:endParaRPr lang="en-US" altLang="en-US" sz="200" dirty="0"/>
          </a:p>
          <a:p>
            <a:pPr marL="12700" algn="l" rtl="0" eaLnBrk="0">
              <a:lnSpc>
                <a:spcPct val="79000"/>
              </a:lnSpc>
              <a:spcBef>
                <a:spcPts val="0"/>
              </a:spcBef>
            </a:pPr>
            <a:r>
              <a:rPr sz="800" kern="0" spc="-30" dirty="0">
                <a:solidFill>
                  <a:srgbClr val="030303">
                    <a:alpha val="100000"/>
                  </a:srgbClr>
                </a:solidFill>
                <a:latin typeface="Arial" panose="020B0604020202020204"/>
                <a:ea typeface="Arial" panose="020B0604020202020204"/>
                <a:cs typeface="Arial" panose="020B0604020202020204"/>
              </a:rPr>
              <a:t>301mm</a:t>
            </a:r>
            <a:endParaRPr lang="en-US" altLang="en-US" sz="800" dirty="0"/>
          </a:p>
        </p:txBody>
      </p:sp>
      <p:sp>
        <p:nvSpPr>
          <p:cNvPr id="1602" name="textbox 1602"/>
          <p:cNvSpPr/>
          <p:nvPr/>
        </p:nvSpPr>
        <p:spPr>
          <a:xfrm rot="2580000">
            <a:off x="952243" y="7465367"/>
            <a:ext cx="335915" cy="149225"/>
          </a:xfrm>
          <a:prstGeom prst="rect">
            <a:avLst/>
          </a:prstGeom>
        </p:spPr>
        <p:txBody>
          <a:bodyPr vert="horz" wrap="square" lIns="0" tIns="0" rIns="0" bIns="0"/>
          <a:lstStyle/>
          <a:p>
            <a:pPr algn="l" rtl="0" eaLnBrk="0">
              <a:lnSpc>
                <a:spcPct val="121000"/>
              </a:lnSpc>
            </a:pPr>
            <a:endParaRPr lang="en-US" altLang="en-US" sz="200" dirty="0"/>
          </a:p>
          <a:p>
            <a:pPr marL="12700" algn="l" rtl="0" eaLnBrk="0">
              <a:lnSpc>
                <a:spcPct val="81000"/>
              </a:lnSpc>
              <a:spcBef>
                <a:spcPts val="0"/>
              </a:spcBef>
            </a:pPr>
            <a:r>
              <a:rPr sz="800" kern="0" spc="-40" dirty="0">
                <a:solidFill>
                  <a:srgbClr val="030303">
                    <a:alpha val="100000"/>
                  </a:srgbClr>
                </a:solidFill>
                <a:latin typeface="Arial" panose="020B0604020202020204"/>
                <a:ea typeface="Arial" panose="020B0604020202020204"/>
                <a:cs typeface="Arial" panose="020B0604020202020204"/>
              </a:rPr>
              <a:t>177mm</a:t>
            </a:r>
            <a:endParaRPr lang="en-US" altLang="en-US" sz="800" dirty="0"/>
          </a:p>
        </p:txBody>
      </p:sp>
      <p:pic>
        <p:nvPicPr>
          <p:cNvPr id="1604" name="picture 1604"/>
          <p:cNvPicPr>
            <a:picLocks noChangeAspect="1"/>
          </p:cNvPicPr>
          <p:nvPr/>
        </p:nvPicPr>
        <p:blipFill>
          <a:blip r:embed="rId19"/>
          <a:stretch>
            <a:fillRect/>
          </a:stretch>
        </p:blipFill>
        <p:spPr>
          <a:xfrm rot="21600000">
            <a:off x="4110083" y="1604778"/>
            <a:ext cx="237934" cy="222605"/>
          </a:xfrm>
          <a:prstGeom prst="rect">
            <a:avLst/>
          </a:prstGeom>
        </p:spPr>
      </p:pic>
      <p:pic>
        <p:nvPicPr>
          <p:cNvPr id="1606" name="picture 1606"/>
          <p:cNvPicPr>
            <a:picLocks noChangeAspect="1"/>
          </p:cNvPicPr>
          <p:nvPr/>
        </p:nvPicPr>
        <p:blipFill>
          <a:blip r:embed="rId20"/>
          <a:stretch>
            <a:fillRect/>
          </a:stretch>
        </p:blipFill>
        <p:spPr>
          <a:xfrm rot="21600000">
            <a:off x="2296048" y="5752403"/>
            <a:ext cx="27292" cy="1653425"/>
          </a:xfrm>
          <a:prstGeom prst="rect">
            <a:avLst/>
          </a:prstGeom>
        </p:spPr>
      </p:pic>
      <p:pic>
        <p:nvPicPr>
          <p:cNvPr id="1608" name="picture 1608"/>
          <p:cNvPicPr>
            <a:picLocks noChangeAspect="1"/>
          </p:cNvPicPr>
          <p:nvPr/>
        </p:nvPicPr>
        <p:blipFill>
          <a:blip r:embed="rId21"/>
          <a:stretch>
            <a:fillRect/>
          </a:stretch>
        </p:blipFill>
        <p:spPr>
          <a:xfrm rot="21600000">
            <a:off x="428256" y="9191104"/>
            <a:ext cx="6694081" cy="6350"/>
          </a:xfrm>
          <a:prstGeom prst="rect">
            <a:avLst/>
          </a:prstGeom>
        </p:spPr>
      </p:pic>
      <p:sp>
        <p:nvSpPr>
          <p:cNvPr id="1610" name="textbox 1610"/>
          <p:cNvSpPr/>
          <p:nvPr/>
        </p:nvSpPr>
        <p:spPr>
          <a:xfrm>
            <a:off x="2608937" y="7043494"/>
            <a:ext cx="410209"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10" dirty="0">
                <a:solidFill>
                  <a:srgbClr val="030303">
                    <a:alpha val="100000"/>
                  </a:srgbClr>
                </a:solidFill>
                <a:latin typeface="Arial" panose="020B0604020202020204"/>
                <a:ea typeface="Arial" panose="020B0604020202020204"/>
                <a:cs typeface="Arial" panose="020B0604020202020204"/>
              </a:rPr>
              <a:t>700mm</a:t>
            </a:r>
            <a:endParaRPr lang="en-US" altLang="en-US" sz="800" dirty="0"/>
          </a:p>
        </p:txBody>
      </p:sp>
      <p:pic>
        <p:nvPicPr>
          <p:cNvPr id="1612" name="picture 1612"/>
          <p:cNvPicPr>
            <a:picLocks noChangeAspect="1"/>
          </p:cNvPicPr>
          <p:nvPr/>
        </p:nvPicPr>
        <p:blipFill>
          <a:blip r:embed="rId22"/>
          <a:stretch>
            <a:fillRect/>
          </a:stretch>
        </p:blipFill>
        <p:spPr>
          <a:xfrm rot="21600000">
            <a:off x="1175988" y="8678022"/>
            <a:ext cx="105990" cy="48005"/>
          </a:xfrm>
          <a:prstGeom prst="rect">
            <a:avLst/>
          </a:prstGeom>
        </p:spPr>
      </p:pic>
      <p:pic>
        <p:nvPicPr>
          <p:cNvPr id="1614" name="picture 1614"/>
          <p:cNvPicPr>
            <a:picLocks noChangeAspect="1"/>
          </p:cNvPicPr>
          <p:nvPr/>
        </p:nvPicPr>
        <p:blipFill>
          <a:blip r:embed="rId23"/>
          <a:stretch>
            <a:fillRect/>
          </a:stretch>
        </p:blipFill>
        <p:spPr>
          <a:xfrm rot="21600000">
            <a:off x="1587995" y="5713324"/>
            <a:ext cx="1010894" cy="6350"/>
          </a:xfrm>
          <a:prstGeom prst="rect">
            <a:avLst/>
          </a:prstGeom>
        </p:spPr>
      </p:pic>
      <p:sp>
        <p:nvSpPr>
          <p:cNvPr id="1616" name="rect"/>
          <p:cNvSpPr/>
          <p:nvPr/>
        </p:nvSpPr>
        <p:spPr>
          <a:xfrm>
            <a:off x="1295633" y="7582572"/>
            <a:ext cx="47967" cy="42964"/>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618" name="rect"/>
          <p:cNvSpPr/>
          <p:nvPr/>
        </p:nvSpPr>
        <p:spPr>
          <a:xfrm>
            <a:off x="916942" y="7273278"/>
            <a:ext cx="47967" cy="42964"/>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620" name="rect"/>
          <p:cNvSpPr/>
          <p:nvPr/>
        </p:nvSpPr>
        <p:spPr>
          <a:xfrm>
            <a:off x="675549" y="8066192"/>
            <a:ext cx="42926" cy="47993"/>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622" name="rect"/>
          <p:cNvSpPr/>
          <p:nvPr/>
        </p:nvSpPr>
        <p:spPr>
          <a:xfrm>
            <a:off x="1351188" y="7600264"/>
            <a:ext cx="52692" cy="26644"/>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1624" name="picture 1624"/>
          <p:cNvPicPr>
            <a:picLocks noChangeAspect="1"/>
          </p:cNvPicPr>
          <p:nvPr/>
        </p:nvPicPr>
        <p:blipFill>
          <a:blip r:embed="rId24"/>
          <a:stretch>
            <a:fillRect/>
          </a:stretch>
        </p:blipFill>
        <p:spPr>
          <a:xfrm rot="21600000">
            <a:off x="2235653" y="7413187"/>
            <a:ext cx="52692" cy="26644"/>
          </a:xfrm>
          <a:prstGeom prst="rect">
            <a:avLst/>
          </a:prstGeom>
        </p:spPr>
      </p:pic>
      <p:pic>
        <p:nvPicPr>
          <p:cNvPr id="1626" name="picture 1626"/>
          <p:cNvPicPr>
            <a:picLocks noChangeAspect="1"/>
          </p:cNvPicPr>
          <p:nvPr/>
        </p:nvPicPr>
        <p:blipFill>
          <a:blip r:embed="rId25"/>
          <a:stretch>
            <a:fillRect/>
          </a:stretch>
        </p:blipFill>
        <p:spPr>
          <a:xfrm rot="21600000">
            <a:off x="2487952" y="8425454"/>
            <a:ext cx="52692" cy="26644"/>
          </a:xfrm>
          <a:prstGeom prst="rect">
            <a:avLst/>
          </a:prstGeom>
        </p:spPr>
      </p:pic>
      <p:pic>
        <p:nvPicPr>
          <p:cNvPr id="1628" name="picture 1628"/>
          <p:cNvPicPr>
            <a:picLocks noChangeAspect="1"/>
          </p:cNvPicPr>
          <p:nvPr/>
        </p:nvPicPr>
        <p:blipFill>
          <a:blip r:embed="rId26"/>
          <a:stretch>
            <a:fillRect/>
          </a:stretch>
        </p:blipFill>
        <p:spPr>
          <a:xfrm rot="21600000">
            <a:off x="6056610" y="7652601"/>
            <a:ext cx="6350" cy="6350"/>
          </a:xfrm>
          <a:prstGeom prst="rect">
            <a:avLst/>
          </a:prstGeom>
        </p:spPr>
      </p:pic>
      <p:pic>
        <p:nvPicPr>
          <p:cNvPr id="10" name="图片 9" descr="如本科技英文LOGO"/>
          <p:cNvPicPr/>
          <p:nvPr>
            <p:custDataLst>
              <p:tags r:id="rId27"/>
            </p:custDataLst>
          </p:nvPr>
        </p:nvPicPr>
        <p:blipFill>
          <a:blip r:embed="rId28"/>
          <a:stretch>
            <a:fillRect/>
          </a:stretch>
        </p:blipFill>
        <p:spPr>
          <a:xfrm>
            <a:off x="5789930" y="420370"/>
            <a:ext cx="1651000" cy="297815"/>
          </a:xfrm>
          <a:prstGeom prst="rect">
            <a:avLst/>
          </a:prstGeom>
        </p:spPr>
      </p:pic>
      <p:sp>
        <p:nvSpPr>
          <p:cNvPr id="11" name="textbox 10"/>
          <p:cNvSpPr/>
          <p:nvPr>
            <p:custDataLst>
              <p:tags r:id="rId29"/>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rect"/>
          <p:cNvSpPr/>
          <p:nvPr/>
        </p:nvSpPr>
        <p:spPr>
          <a:xfrm>
            <a:off x="0" y="3637508"/>
            <a:ext cx="7551369" cy="6622491"/>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1632" name="textbox 1632"/>
          <p:cNvSpPr/>
          <p:nvPr/>
        </p:nvSpPr>
        <p:spPr>
          <a:xfrm>
            <a:off x="389890" y="821690"/>
            <a:ext cx="6745605" cy="2816225"/>
          </a:xfrm>
          <a:prstGeom prst="rect">
            <a:avLst/>
          </a:prstGeom>
        </p:spPr>
        <p:txBody>
          <a:bodyPr vert="horz" wrap="square" lIns="0" tIns="0" rIns="0" bIns="0"/>
          <a:lstStyle/>
          <a:p>
            <a:pPr algn="l" rtl="0" eaLnBrk="0">
              <a:lnSpc>
                <a:spcPct val="91000"/>
              </a:lnSpc>
            </a:pPr>
            <a:endParaRPr lang="en-US" altLang="en-US" sz="100" dirty="0"/>
          </a:p>
          <a:p>
            <a:pPr marL="37465"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RVC-I2370</a:t>
            </a:r>
            <a:endParaRPr lang="en-US" altLang="en-US" sz="3600" dirty="0"/>
          </a:p>
          <a:p>
            <a:pPr marL="12700" algn="l" rtl="0" eaLnBrk="0">
              <a:lnSpc>
                <a:spcPct val="88000"/>
              </a:lnSpc>
              <a:spcBef>
                <a:spcPts val="20"/>
              </a:spcBef>
            </a:pPr>
            <a:r>
              <a:rPr sz="40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 Lightweight</a:t>
            </a:r>
            <a:r>
              <a:rPr sz="50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50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spcBef>
                <a:spcPts val="20"/>
              </a:spcBef>
            </a:pPr>
            <a:r>
              <a:rPr sz="36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6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5000"/>
              </a:lnSpc>
            </a:pPr>
            <a:endParaRPr lang="en-US" altLang="en-US" sz="900" dirty="0"/>
          </a:p>
          <a:p>
            <a:pPr algn="l" rtl="0" eaLnBrk="0">
              <a:lnSpc>
                <a:spcPct val="129000"/>
              </a:lnSpc>
            </a:pPr>
            <a:endParaRPr lang="en-US" altLang="en-US" sz="100" dirty="0"/>
          </a:p>
          <a:p>
            <a:pPr marL="39370" indent="8255" algn="l" rtl="0" eaLnBrk="0">
              <a:lnSpc>
                <a:spcPct val="129000"/>
              </a:lnSpc>
              <a:spcBef>
                <a:spcPts val="0"/>
              </a:spcBef>
            </a:pPr>
            <a:r>
              <a:rPr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The RVC-I2370 is a lightweight 3D area scanner that is small in size, light in weight, and flexible in</a:t>
            </a:r>
            <a:r>
              <a:rPr lang="en-US"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dep</a:t>
            </a:r>
            <a:r>
              <a:rPr lang="en-US"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loyment. It is suitable for mounting on collaborative robotic arms, composite robots, or integrating into space-constrained inspection equipment to assist robots to better cope with high-precision vision posi</a:t>
            </a:r>
            <a:r>
              <a:rPr lang="en-US"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tioning and guidance applications, such as material transfer, disordered gripping, assembly, loading and unloading, welding, and parts sorting.</a:t>
            </a:r>
            <a:endParaRPr sz="1000"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634" name="picture 1634"/>
          <p:cNvPicPr>
            <a:picLocks noChangeAspect="1"/>
          </p:cNvPicPr>
          <p:nvPr/>
        </p:nvPicPr>
        <p:blipFill>
          <a:blip r:embed="rId1"/>
          <a:stretch>
            <a:fillRect/>
          </a:stretch>
        </p:blipFill>
        <p:spPr>
          <a:xfrm rot="21600000">
            <a:off x="2226694" y="6039858"/>
            <a:ext cx="3050134" cy="2095970"/>
          </a:xfrm>
          <a:prstGeom prst="rect">
            <a:avLst/>
          </a:prstGeom>
        </p:spPr>
      </p:pic>
      <p:sp>
        <p:nvSpPr>
          <p:cNvPr id="1636" name="textbox 1636"/>
          <p:cNvSpPr/>
          <p:nvPr/>
        </p:nvSpPr>
        <p:spPr>
          <a:xfrm>
            <a:off x="0" y="429762"/>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8625"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pic>
        <p:nvPicPr>
          <p:cNvPr id="1638" name="picture 1638"/>
          <p:cNvPicPr>
            <a:picLocks noChangeAspect="1"/>
          </p:cNvPicPr>
          <p:nvPr/>
        </p:nvPicPr>
        <p:blipFill>
          <a:blip r:embed="rId2"/>
          <a:stretch>
            <a:fillRect/>
          </a:stretch>
        </p:blipFill>
        <p:spPr>
          <a:xfrm rot="21600000">
            <a:off x="3837736" y="4485043"/>
            <a:ext cx="1503565" cy="850733"/>
          </a:xfrm>
          <a:prstGeom prst="rect">
            <a:avLst/>
          </a:prstGeom>
        </p:spPr>
      </p:pic>
      <p:pic>
        <p:nvPicPr>
          <p:cNvPr id="1640" name="picture 1640"/>
          <p:cNvPicPr>
            <a:picLocks noChangeAspect="1"/>
          </p:cNvPicPr>
          <p:nvPr/>
        </p:nvPicPr>
        <p:blipFill>
          <a:blip r:embed="rId3"/>
          <a:stretch>
            <a:fillRect/>
          </a:stretch>
        </p:blipFill>
        <p:spPr>
          <a:xfrm rot="21600000">
            <a:off x="5504629" y="4484077"/>
            <a:ext cx="1494819" cy="850979"/>
          </a:xfrm>
          <a:prstGeom prst="rect">
            <a:avLst/>
          </a:prstGeom>
        </p:spPr>
      </p:pic>
      <p:pic>
        <p:nvPicPr>
          <p:cNvPr id="1642" name="picture 1642"/>
          <p:cNvPicPr>
            <a:picLocks noChangeAspect="1"/>
          </p:cNvPicPr>
          <p:nvPr/>
        </p:nvPicPr>
        <p:blipFill>
          <a:blip r:embed="rId4"/>
          <a:stretch>
            <a:fillRect/>
          </a:stretch>
        </p:blipFill>
        <p:spPr>
          <a:xfrm rot="21600000">
            <a:off x="524472" y="4486148"/>
            <a:ext cx="1495501" cy="847458"/>
          </a:xfrm>
          <a:prstGeom prst="rect">
            <a:avLst/>
          </a:prstGeom>
        </p:spPr>
      </p:pic>
      <p:pic>
        <p:nvPicPr>
          <p:cNvPr id="1644" name="picture 1644"/>
          <p:cNvPicPr>
            <a:picLocks noChangeAspect="1"/>
          </p:cNvPicPr>
          <p:nvPr/>
        </p:nvPicPr>
        <p:blipFill>
          <a:blip r:embed="rId5"/>
          <a:stretch>
            <a:fillRect/>
          </a:stretch>
        </p:blipFill>
        <p:spPr>
          <a:xfrm rot="21600000">
            <a:off x="2185428" y="4486414"/>
            <a:ext cx="1490802" cy="842042"/>
          </a:xfrm>
          <a:prstGeom prst="rect">
            <a:avLst/>
          </a:prstGeom>
        </p:spPr>
      </p:pic>
      <p:pic>
        <p:nvPicPr>
          <p:cNvPr id="1648" name="picture 1648"/>
          <p:cNvPicPr>
            <a:picLocks noChangeAspect="1"/>
          </p:cNvPicPr>
          <p:nvPr/>
        </p:nvPicPr>
        <p:blipFill>
          <a:blip r:embed="rId6"/>
          <a:stretch>
            <a:fillRect/>
          </a:stretch>
        </p:blipFill>
        <p:spPr>
          <a:xfrm rot="21600000">
            <a:off x="5821714" y="6278966"/>
            <a:ext cx="23876" cy="23876"/>
          </a:xfrm>
          <a:prstGeom prst="rect">
            <a:avLst/>
          </a:prstGeom>
        </p:spPr>
      </p:pic>
      <p:pic>
        <p:nvPicPr>
          <p:cNvPr id="1650" name="picture 1650"/>
          <p:cNvPicPr>
            <a:picLocks noChangeAspect="1"/>
          </p:cNvPicPr>
          <p:nvPr/>
        </p:nvPicPr>
        <p:blipFill>
          <a:blip r:embed="rId7"/>
          <a:stretch>
            <a:fillRect/>
          </a:stretch>
        </p:blipFill>
        <p:spPr>
          <a:xfrm rot="21600000">
            <a:off x="4591563" y="6278966"/>
            <a:ext cx="23876" cy="23876"/>
          </a:xfrm>
          <a:prstGeom prst="rect">
            <a:avLst/>
          </a:prstGeom>
        </p:spPr>
      </p:pic>
      <p:pic>
        <p:nvPicPr>
          <p:cNvPr id="1652" name="picture 1652"/>
          <p:cNvPicPr>
            <a:picLocks noChangeAspect="1"/>
          </p:cNvPicPr>
          <p:nvPr/>
        </p:nvPicPr>
        <p:blipFill>
          <a:blip r:embed="rId8"/>
          <a:stretch>
            <a:fillRect/>
          </a:stretch>
        </p:blipFill>
        <p:spPr>
          <a:xfrm rot="21600000">
            <a:off x="2732445" y="6278969"/>
            <a:ext cx="23876" cy="23876"/>
          </a:xfrm>
          <a:prstGeom prst="rect">
            <a:avLst/>
          </a:prstGeom>
        </p:spPr>
      </p:pic>
      <p:pic>
        <p:nvPicPr>
          <p:cNvPr id="1654" name="picture 1654"/>
          <p:cNvPicPr>
            <a:picLocks noChangeAspect="1"/>
          </p:cNvPicPr>
          <p:nvPr/>
        </p:nvPicPr>
        <p:blipFill>
          <a:blip r:embed="rId9"/>
          <a:stretch>
            <a:fillRect/>
          </a:stretch>
        </p:blipFill>
        <p:spPr>
          <a:xfrm rot="21600000">
            <a:off x="1502300" y="6278969"/>
            <a:ext cx="23876" cy="23876"/>
          </a:xfrm>
          <a:prstGeom prst="rect">
            <a:avLst/>
          </a:prstGeom>
        </p:spPr>
      </p:pic>
      <p:sp>
        <p:nvSpPr>
          <p:cNvPr id="1656" name="textbox 1656"/>
          <p:cNvSpPr/>
          <p:nvPr/>
        </p:nvSpPr>
        <p:spPr>
          <a:xfrm>
            <a:off x="431800" y="3908425"/>
            <a:ext cx="2791460" cy="327025"/>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provides comprehensive protection</a:t>
            </a:r>
            <a:endParaRPr lang="en-US" altLang="en-US" sz="900" dirty="0"/>
          </a:p>
        </p:txBody>
      </p:sp>
      <p:pic>
        <p:nvPicPr>
          <p:cNvPr id="1658" name="picture 1658"/>
          <p:cNvPicPr>
            <a:picLocks noChangeAspect="1"/>
          </p:cNvPicPr>
          <p:nvPr/>
        </p:nvPicPr>
        <p:blipFill>
          <a:blip r:embed="rId10"/>
          <a:stretch>
            <a:fillRect/>
          </a:stretch>
        </p:blipFill>
        <p:spPr>
          <a:xfrm rot="21600000">
            <a:off x="6419266" y="9310940"/>
            <a:ext cx="698836" cy="698835"/>
          </a:xfrm>
          <a:prstGeom prst="rect">
            <a:avLst/>
          </a:prstGeom>
        </p:spPr>
      </p:pic>
      <p:sp>
        <p:nvSpPr>
          <p:cNvPr id="1666" name="textbox 1666"/>
          <p:cNvSpPr/>
          <p:nvPr/>
        </p:nvSpPr>
        <p:spPr>
          <a:xfrm>
            <a:off x="4376796" y="9605908"/>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668" name="picture 1668"/>
          <p:cNvPicPr>
            <a:picLocks noChangeAspect="1"/>
          </p:cNvPicPr>
          <p:nvPr/>
        </p:nvPicPr>
        <p:blipFill>
          <a:blip r:embed="rId11"/>
          <a:stretch>
            <a:fillRect/>
          </a:stretch>
        </p:blipFill>
        <p:spPr>
          <a:xfrm rot="21600000">
            <a:off x="4306946" y="9618608"/>
            <a:ext cx="130518" cy="130505"/>
          </a:xfrm>
          <a:prstGeom prst="rect">
            <a:avLst/>
          </a:prstGeom>
        </p:spPr>
      </p:pic>
      <p:sp>
        <p:nvSpPr>
          <p:cNvPr id="1670" name="textbox 1670"/>
          <p:cNvSpPr/>
          <p:nvPr/>
        </p:nvSpPr>
        <p:spPr>
          <a:xfrm>
            <a:off x="495519" y="9605908"/>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672" name="picture 1672"/>
          <p:cNvPicPr>
            <a:picLocks noChangeAspect="1"/>
          </p:cNvPicPr>
          <p:nvPr/>
        </p:nvPicPr>
        <p:blipFill>
          <a:blip r:embed="rId12"/>
          <a:stretch>
            <a:fillRect/>
          </a:stretch>
        </p:blipFill>
        <p:spPr>
          <a:xfrm rot="21600000">
            <a:off x="425669" y="9618608"/>
            <a:ext cx="130517" cy="130505"/>
          </a:xfrm>
          <a:prstGeom prst="rect">
            <a:avLst/>
          </a:prstGeom>
        </p:spPr>
      </p:pic>
      <p:sp>
        <p:nvSpPr>
          <p:cNvPr id="1676" name="textbox 1676"/>
          <p:cNvSpPr/>
          <p:nvPr/>
        </p:nvSpPr>
        <p:spPr>
          <a:xfrm>
            <a:off x="2545483" y="9605908"/>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678" name="picture 1678"/>
          <p:cNvPicPr>
            <a:picLocks noChangeAspect="1"/>
          </p:cNvPicPr>
          <p:nvPr/>
        </p:nvPicPr>
        <p:blipFill>
          <a:blip r:embed="rId13"/>
          <a:stretch>
            <a:fillRect/>
          </a:stretch>
        </p:blipFill>
        <p:spPr>
          <a:xfrm rot="21600000">
            <a:off x="2475633" y="9618608"/>
            <a:ext cx="130518" cy="130505"/>
          </a:xfrm>
          <a:prstGeom prst="rect">
            <a:avLst/>
          </a:prstGeom>
        </p:spPr>
      </p:pic>
      <p:pic>
        <p:nvPicPr>
          <p:cNvPr id="1694" name="picture 1694"/>
          <p:cNvPicPr>
            <a:picLocks noChangeAspect="1"/>
          </p:cNvPicPr>
          <p:nvPr/>
        </p:nvPicPr>
        <p:blipFill>
          <a:blip r:embed="rId14"/>
          <a:stretch>
            <a:fillRect/>
          </a:stretch>
        </p:blipFill>
        <p:spPr>
          <a:xfrm rot="21600000">
            <a:off x="4390346" y="8451425"/>
            <a:ext cx="1456869" cy="23876"/>
          </a:xfrm>
          <a:prstGeom prst="rect">
            <a:avLst/>
          </a:prstGeom>
        </p:spPr>
      </p:pic>
      <p:pic>
        <p:nvPicPr>
          <p:cNvPr id="1696" name="picture 1696"/>
          <p:cNvPicPr>
            <a:picLocks noChangeAspect="1"/>
          </p:cNvPicPr>
          <p:nvPr/>
        </p:nvPicPr>
        <p:blipFill>
          <a:blip r:embed="rId15"/>
          <a:stretch>
            <a:fillRect/>
          </a:stretch>
        </p:blipFill>
        <p:spPr>
          <a:xfrm rot="21600000">
            <a:off x="424268" y="9199271"/>
            <a:ext cx="6694081" cy="6350"/>
          </a:xfrm>
          <a:prstGeom prst="rect">
            <a:avLst/>
          </a:prstGeom>
        </p:spPr>
      </p:pic>
      <p:pic>
        <p:nvPicPr>
          <p:cNvPr id="1698" name="picture 1698"/>
          <p:cNvPicPr>
            <a:picLocks noChangeAspect="1"/>
          </p:cNvPicPr>
          <p:nvPr/>
        </p:nvPicPr>
        <p:blipFill>
          <a:blip r:embed="rId16"/>
          <a:stretch>
            <a:fillRect/>
          </a:stretch>
        </p:blipFill>
        <p:spPr>
          <a:xfrm rot="21600000">
            <a:off x="1672176" y="8451423"/>
            <a:ext cx="1127481" cy="23876"/>
          </a:xfrm>
          <a:prstGeom prst="rect">
            <a:avLst/>
          </a:prstGeom>
        </p:spPr>
      </p:pic>
      <p:pic>
        <p:nvPicPr>
          <p:cNvPr id="1700" name="picture 1700"/>
          <p:cNvPicPr>
            <a:picLocks noChangeAspect="1"/>
          </p:cNvPicPr>
          <p:nvPr/>
        </p:nvPicPr>
        <p:blipFill>
          <a:blip r:embed="rId17"/>
          <a:stretch>
            <a:fillRect/>
          </a:stretch>
        </p:blipFill>
        <p:spPr>
          <a:xfrm rot="21600000">
            <a:off x="2787717" y="7788290"/>
            <a:ext cx="23876" cy="675078"/>
          </a:xfrm>
          <a:prstGeom prst="rect">
            <a:avLst/>
          </a:prstGeom>
        </p:spPr>
      </p:pic>
      <p:pic>
        <p:nvPicPr>
          <p:cNvPr id="1702" name="picture 1702"/>
          <p:cNvPicPr>
            <a:picLocks noChangeAspect="1"/>
          </p:cNvPicPr>
          <p:nvPr/>
        </p:nvPicPr>
        <p:blipFill>
          <a:blip r:embed="rId18"/>
          <a:stretch>
            <a:fillRect/>
          </a:stretch>
        </p:blipFill>
        <p:spPr>
          <a:xfrm rot="21600000">
            <a:off x="4378410" y="7788290"/>
            <a:ext cx="23876" cy="675078"/>
          </a:xfrm>
          <a:prstGeom prst="rect">
            <a:avLst/>
          </a:prstGeom>
        </p:spPr>
      </p:pic>
      <p:pic>
        <p:nvPicPr>
          <p:cNvPr id="1704" name="picture 1704"/>
          <p:cNvPicPr>
            <a:picLocks noChangeAspect="1"/>
          </p:cNvPicPr>
          <p:nvPr/>
        </p:nvPicPr>
        <p:blipFill>
          <a:blip r:embed="rId19"/>
          <a:stretch>
            <a:fillRect/>
          </a:stretch>
        </p:blipFill>
        <p:spPr>
          <a:xfrm rot="21600000">
            <a:off x="3526995" y="7836374"/>
            <a:ext cx="23876" cy="546882"/>
          </a:xfrm>
          <a:prstGeom prst="rect">
            <a:avLst/>
          </a:prstGeom>
        </p:spPr>
      </p:pic>
      <p:sp>
        <p:nvSpPr>
          <p:cNvPr id="2" name="文本框 1"/>
          <p:cNvSpPr txBox="1"/>
          <p:nvPr>
            <p:custDataLst>
              <p:tags r:id="rId20"/>
            </p:custDataLst>
          </p:nvPr>
        </p:nvSpPr>
        <p:spPr>
          <a:xfrm>
            <a:off x="525145" y="534797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1"/>
            </p:custDataLst>
          </p:nvPr>
        </p:nvSpPr>
        <p:spPr>
          <a:xfrm>
            <a:off x="2188845" y="534797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2"/>
            </p:custDataLst>
          </p:nvPr>
        </p:nvSpPr>
        <p:spPr>
          <a:xfrm>
            <a:off x="3822700" y="534797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3"/>
            </p:custDataLst>
          </p:nvPr>
        </p:nvSpPr>
        <p:spPr>
          <a:xfrm>
            <a:off x="5631180" y="5347970"/>
            <a:ext cx="1272540" cy="497205"/>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Gigabit Ethernet port data transfer</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26" name="textbox 398"/>
          <p:cNvSpPr/>
          <p:nvPr>
            <p:custDataLst>
              <p:tags r:id="rId24"/>
            </p:custDataLst>
          </p:nvPr>
        </p:nvSpPr>
        <p:spPr>
          <a:xfrm>
            <a:off x="341630" y="8325485"/>
            <a:ext cx="1276350" cy="873760"/>
          </a:xfrm>
          <a:prstGeom prst="rect">
            <a:avLst/>
          </a:prstGeom>
        </p:spPr>
        <p:txBody>
          <a:bodyPr vert="horz" wrap="square" lIns="0" tIns="0" rIns="0" bIns="0"/>
          <a:p>
            <a:pPr algn="r" rtl="0" eaLnBrk="0">
              <a:lnSpc>
                <a:spcPct val="89000"/>
              </a:lnSpc>
            </a:pPr>
            <a:endParaRPr lang="en-US" altLang="en-US" sz="100" dirty="0"/>
          </a:p>
          <a:p>
            <a:pPr marL="12700" indent="3175" algn="r"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white light projection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r" rtl="0" eaLnBrk="0">
              <a:lnSpc>
                <a:spcPct val="107000"/>
              </a:lnSpc>
            </a:pPr>
            <a:endParaRPr lang="en-US" altLang="en-US" sz="200" dirty="0"/>
          </a:p>
          <a:p>
            <a:pPr marL="15875" algn="r"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27" name="textbox 400"/>
          <p:cNvSpPr/>
          <p:nvPr>
            <p:custDataLst>
              <p:tags r:id="rId25"/>
            </p:custDataLst>
          </p:nvPr>
        </p:nvSpPr>
        <p:spPr>
          <a:xfrm>
            <a:off x="2780030" y="8477885"/>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28" name="textbox 402"/>
          <p:cNvSpPr/>
          <p:nvPr>
            <p:custDataLst>
              <p:tags r:id="rId26"/>
            </p:custDataLst>
          </p:nvPr>
        </p:nvSpPr>
        <p:spPr>
          <a:xfrm>
            <a:off x="5854700" y="621855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29" name="textbox 416"/>
          <p:cNvSpPr/>
          <p:nvPr>
            <p:custDataLst>
              <p:tags r:id="rId27"/>
            </p:custDataLst>
          </p:nvPr>
        </p:nvSpPr>
        <p:spPr>
          <a:xfrm>
            <a:off x="480060" y="614870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30" name="textbox 424"/>
          <p:cNvSpPr/>
          <p:nvPr>
            <p:custDataLst>
              <p:tags r:id="rId28"/>
            </p:custDataLst>
          </p:nvPr>
        </p:nvSpPr>
        <p:spPr>
          <a:xfrm>
            <a:off x="5892165" y="8328660"/>
            <a:ext cx="1486535" cy="36893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31" name="textbox 428"/>
          <p:cNvSpPr/>
          <p:nvPr>
            <p:custDataLst>
              <p:tags r:id="rId29"/>
            </p:custDataLst>
          </p:nvPr>
        </p:nvSpPr>
        <p:spPr>
          <a:xfrm>
            <a:off x="5892165" y="8590915"/>
            <a:ext cx="1202055" cy="367665"/>
          </a:xfrm>
          <a:prstGeom prst="rect">
            <a:avLst/>
          </a:prstGeom>
        </p:spPr>
        <p:txBody>
          <a:bodyPr vert="horz" wrap="square" lIns="0" tIns="0" rIns="0" bIns="0"/>
          <a:p>
            <a:pPr algn="l" rtl="0" eaLnBrk="0">
              <a:lnSpc>
                <a:spcPct val="84000"/>
              </a:lnSpc>
            </a:pPr>
            <a:endParaRPr lang="en-US" altLang="en-US" sz="100" dirty="0"/>
          </a:p>
          <a:p>
            <a:pPr marL="12700" algn="l"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32" name="文本框 31"/>
          <p:cNvSpPr txBox="1"/>
          <p:nvPr>
            <p:custDataLst>
              <p:tags r:id="rId30"/>
            </p:custDataLst>
          </p:nvPr>
        </p:nvSpPr>
        <p:spPr>
          <a:xfrm>
            <a:off x="2699385" y="8748395"/>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33" name="文本框 32"/>
          <p:cNvSpPr txBox="1"/>
          <p:nvPr>
            <p:custDataLst>
              <p:tags r:id="rId31"/>
            </p:custDataLst>
          </p:nvPr>
        </p:nvSpPr>
        <p:spPr>
          <a:xfrm>
            <a:off x="2536190" y="8888730"/>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sp>
        <p:nvSpPr>
          <p:cNvPr id="6" name="文本框 5"/>
          <p:cNvSpPr txBox="1"/>
          <p:nvPr/>
        </p:nvSpPr>
        <p:spPr>
          <a:xfrm>
            <a:off x="1429385" y="6136005"/>
            <a:ext cx="1553210" cy="275590"/>
          </a:xfrm>
          <a:prstGeom prst="rect">
            <a:avLst/>
          </a:prstGeom>
          <a:noFill/>
        </p:spPr>
        <p:txBody>
          <a:bodyPr wrap="square" rtlCol="0">
            <a:spAutoFit/>
          </a:bodyPr>
          <a:p>
            <a:r>
              <a:rPr lang="en-US" altLang="zh-CN" sz="1200"/>
              <a:t>——————</a:t>
            </a:r>
            <a:endParaRPr lang="en-US" altLang="zh-CN" sz="1200"/>
          </a:p>
        </p:txBody>
      </p:sp>
      <p:sp>
        <p:nvSpPr>
          <p:cNvPr id="7" name="文本框 6"/>
          <p:cNvSpPr txBox="1"/>
          <p:nvPr>
            <p:custDataLst>
              <p:tags r:id="rId32"/>
            </p:custDataLst>
          </p:nvPr>
        </p:nvSpPr>
        <p:spPr>
          <a:xfrm>
            <a:off x="4827270" y="6142355"/>
            <a:ext cx="1553210" cy="275590"/>
          </a:xfrm>
          <a:prstGeom prst="rect">
            <a:avLst/>
          </a:prstGeom>
          <a:noFill/>
        </p:spPr>
        <p:txBody>
          <a:bodyPr wrap="square" rtlCol="0">
            <a:spAutoFit/>
          </a:bodyPr>
          <a:p>
            <a:r>
              <a:rPr lang="en-US" altLang="zh-CN" sz="1200"/>
              <a:t>——————</a:t>
            </a:r>
            <a:endParaRPr lang="en-US" altLang="zh-CN" sz="1200"/>
          </a:p>
        </p:txBody>
      </p:sp>
      <p:pic>
        <p:nvPicPr>
          <p:cNvPr id="10" name="图片 9" descr="如本科技英文LOGO"/>
          <p:cNvPicPr/>
          <p:nvPr>
            <p:custDataLst>
              <p:tags r:id="rId33"/>
            </p:custDataLst>
          </p:nvPr>
        </p:nvPicPr>
        <p:blipFill>
          <a:blip r:embed="rId34"/>
          <a:stretch>
            <a:fillRect/>
          </a:stretch>
        </p:blipFill>
        <p:spPr>
          <a:xfrm>
            <a:off x="5789930" y="420370"/>
            <a:ext cx="1651000" cy="297180"/>
          </a:xfrm>
          <a:prstGeom prst="rect">
            <a:avLst/>
          </a:prstGeom>
        </p:spPr>
      </p:pic>
      <p:sp>
        <p:nvSpPr>
          <p:cNvPr id="11" name="textbox 10"/>
          <p:cNvSpPr/>
          <p:nvPr>
            <p:custDataLst>
              <p:tags r:id="rId35"/>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rect"/>
          <p:cNvSpPr/>
          <p:nvPr/>
        </p:nvSpPr>
        <p:spPr>
          <a:xfrm>
            <a:off x="0" y="4767135"/>
            <a:ext cx="7551407" cy="5492864"/>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1708" name="table 1708"/>
          <p:cNvGraphicFramePr>
            <a:graphicFrameLocks noGrp="1"/>
          </p:cNvGraphicFramePr>
          <p:nvPr>
            <p:custDataLst>
              <p:tags r:id="rId1"/>
            </p:custDataLst>
          </p:nvPr>
        </p:nvGraphicFramePr>
        <p:xfrm>
          <a:off x="3489960" y="5009515"/>
          <a:ext cx="3492500" cy="4011295"/>
        </p:xfrm>
        <a:graphic>
          <a:graphicData uri="http://schemas.openxmlformats.org/drawingml/2006/table">
            <a:tbl>
              <a:tblPr>
                <a:solidFill>
                  <a:srgbClr val="F6F7F7"/>
                </a:solidFill>
              </a:tblPr>
              <a:tblGrid>
                <a:gridCol w="1593850"/>
                <a:gridCol w="1898650"/>
              </a:tblGrid>
              <a:tr h="282575">
                <a:tc gridSpan="2">
                  <a:txBody>
                    <a:bodyPr/>
                    <a:lstStyle/>
                    <a:p>
                      <a:pPr algn="l" rtl="0" eaLnBrk="0">
                        <a:lnSpc>
                          <a:spcPct val="119000"/>
                        </a:lnSpc>
                      </a:pPr>
                      <a:endParaRPr lang="en-US" altLang="en-US" sz="500" dirty="0"/>
                    </a:p>
                    <a:p>
                      <a:pPr marL="1227455" algn="l" rtl="0" eaLnBrk="0">
                        <a:lnSpc>
                          <a:spcPct val="90000"/>
                        </a:lnSpc>
                        <a:spcBef>
                          <a:spcPts val="0"/>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0495">
                <a:tc>
                  <a:txBody>
                    <a:bodyPr/>
                    <a:lstStyle/>
                    <a:p>
                      <a:pPr algn="l" rtl="0" eaLnBrk="0">
                        <a:lnSpc>
                          <a:spcPct val="107000"/>
                        </a:lnSpc>
                      </a:pPr>
                      <a:endParaRPr lang="en-US" altLang="en-US" sz="200" dirty="0"/>
                    </a:p>
                    <a:p>
                      <a:pPr marL="167640" algn="l" rtl="0" eaLnBrk="0">
                        <a:lnSpc>
                          <a:spcPct val="88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0000"/>
                        </a:lnSpc>
                      </a:pPr>
                      <a:endParaRPr lang="en-US" altLang="en-US" sz="200" dirty="0"/>
                    </a:p>
                    <a:p>
                      <a:pPr marL="698500" algn="l" rtl="0" eaLnBrk="0">
                        <a:lnSpc>
                          <a:spcPct val="85000"/>
                        </a:lnSpc>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RVC-I2370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147955">
                <a:tc>
                  <a:txBody>
                    <a:bodyPr/>
                    <a:lstStyle/>
                    <a:p>
                      <a:pPr algn="l" rtl="0" eaLnBrk="0">
                        <a:lnSpc>
                          <a:spcPct val="189000"/>
                        </a:lnSpc>
                      </a:pPr>
                      <a:endParaRPr lang="en-US" altLang="en-US" sz="100" dirty="0"/>
                    </a:p>
                    <a:p>
                      <a:pPr marL="166370" algn="l" rtl="0" eaLnBrk="0">
                        <a:lnSpc>
                          <a:spcPct val="98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 / 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1000"/>
                        </a:lnSpc>
                      </a:pPr>
                      <a:endParaRPr lang="en-US" altLang="en-US" sz="300" dirty="0"/>
                    </a:p>
                    <a:p>
                      <a:pPr marL="89916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0.83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0495">
                <a:tc>
                  <a:txBody>
                    <a:bodyPr/>
                    <a:lstStyle/>
                    <a:p>
                      <a:pPr algn="l" rtl="0" eaLnBrk="0">
                        <a:lnSpc>
                          <a:spcPct val="181000"/>
                        </a:lnSpc>
                      </a:pPr>
                      <a:endParaRPr lang="en-US" altLang="en-US" sz="100" dirty="0"/>
                    </a:p>
                    <a:p>
                      <a:pPr marL="16637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5000"/>
                        </a:lnSpc>
                      </a:pPr>
                      <a:endParaRPr lang="en-US" altLang="en-US" sz="300" dirty="0"/>
                    </a:p>
                    <a:p>
                      <a:pPr marL="92392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1.6</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87000"/>
                        </a:lnSpc>
                      </a:pPr>
                      <a:endParaRPr lang="en-US" altLang="en-US" sz="100" dirty="0"/>
                    </a:p>
                    <a:p>
                      <a:pPr marL="16700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4000"/>
                        </a:lnSpc>
                      </a:pPr>
                      <a:endParaRPr lang="en-US" altLang="en-US" sz="300" dirty="0"/>
                    </a:p>
                    <a:p>
                      <a:pPr marL="821055"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400~800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2400">
                <a:tc>
                  <a:txBody>
                    <a:bodyPr/>
                    <a:lstStyle/>
                    <a:p>
                      <a:pPr algn="l" rtl="0" eaLnBrk="0">
                        <a:lnSpc>
                          <a:spcPct val="148000"/>
                        </a:lnSpc>
                      </a:pPr>
                      <a:endParaRPr lang="en-US" altLang="en-US" sz="200" dirty="0"/>
                    </a:p>
                    <a:p>
                      <a:pPr marL="166370"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2000"/>
                        </a:lnSpc>
                      </a:pPr>
                      <a:endParaRPr lang="en-US" altLang="en-US" sz="200" dirty="0"/>
                    </a:p>
                    <a:p>
                      <a:pPr marL="708025" algn="l" rtl="0" eaLnBrk="0">
                        <a:lnSpc>
                          <a:spcPct val="97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248*164 @ 400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10000"/>
                        </a:lnSpc>
                      </a:pPr>
                      <a:endParaRPr lang="en-US" altLang="en-US" sz="300" dirty="0"/>
                    </a:p>
                    <a:p>
                      <a:pPr marL="166370" algn="l" rtl="0" eaLnBrk="0">
                        <a:lnSpc>
                          <a:spcPct val="99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0000"/>
                        </a:lnSpc>
                      </a:pPr>
                      <a:endParaRPr lang="en-US" altLang="en-US" sz="300" dirty="0"/>
                    </a:p>
                    <a:p>
                      <a:pPr marL="706755" algn="l" rtl="0" eaLnBrk="0">
                        <a:lnSpc>
                          <a:spcPct val="97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500*331 @ 800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765">
                <a:tc>
                  <a:txBody>
                    <a:bodyPr/>
                    <a:lstStyle/>
                    <a:p>
                      <a:pPr algn="l" rtl="0" eaLnBrk="0">
                        <a:lnSpc>
                          <a:spcPct val="102000"/>
                        </a:lnSpc>
                      </a:pPr>
                      <a:endParaRPr lang="en-US" altLang="en-US" sz="300" dirty="0"/>
                    </a:p>
                    <a:p>
                      <a:pPr marL="163830"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2000"/>
                        </a:lnSpc>
                      </a:pPr>
                      <a:endParaRPr lang="en-US" altLang="en-US" sz="300" dirty="0"/>
                    </a:p>
                    <a:p>
                      <a:pPr marL="803275"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0.17~0.34</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3995">
                <a:tc>
                  <a:txBody>
                    <a:bodyPr/>
                    <a:lstStyle/>
                    <a:p>
                      <a:pPr algn="l" rtl="0" eaLnBrk="0">
                        <a:lnSpc>
                          <a:spcPct val="103000"/>
                        </a:lnSpc>
                      </a:pPr>
                      <a:endParaRPr lang="en-US" altLang="en-US" sz="300" dirty="0"/>
                    </a:p>
                    <a:p>
                      <a:pPr marL="167005"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8000"/>
                        </a:lnSpc>
                      </a:pPr>
                      <a:endParaRPr lang="en-US" altLang="en-US" sz="300" dirty="0"/>
                    </a:p>
                    <a:p>
                      <a:pPr marL="76073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0.047~0.140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8440">
                <a:tc>
                  <a:txBody>
                    <a:bodyPr/>
                    <a:lstStyle/>
                    <a:p>
                      <a:pPr algn="l" rtl="0" eaLnBrk="0">
                        <a:lnSpc>
                          <a:spcPct val="112000"/>
                        </a:lnSpc>
                      </a:pPr>
                      <a:endParaRPr lang="en-US" altLang="en-US" sz="300" dirty="0"/>
                    </a:p>
                    <a:p>
                      <a:pPr marL="167005"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76073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0.005~0.018</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20000"/>
                        </a:lnSpc>
                      </a:pPr>
                      <a:endParaRPr lang="en-US" altLang="en-US" sz="300" dirty="0"/>
                    </a:p>
                    <a:p>
                      <a:pPr marL="167640" algn="l" rtl="0" eaLnBrk="0">
                        <a:lnSpc>
                          <a:spcPct val="90000"/>
                        </a:lnSpc>
                        <a:spcBef>
                          <a:spcPts val="0"/>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a:t>
                      </a:r>
                      <a:r>
                        <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 source</a:t>
                      </a:r>
                      <a:endPar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82105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RGB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765">
                <a:tc>
                  <a:txBody>
                    <a:bodyPr/>
                    <a:lstStyle/>
                    <a:p>
                      <a:pPr algn="l" rtl="0" eaLnBrk="0">
                        <a:lnSpc>
                          <a:spcPct val="122000"/>
                        </a:lnSpc>
                      </a:pPr>
                      <a:endParaRPr lang="en-US" altLang="en-US" sz="300" dirty="0"/>
                    </a:p>
                    <a:p>
                      <a:pPr marL="166370" algn="l" rtl="0" eaLnBrk="0">
                        <a:lnSpc>
                          <a:spcPct val="91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200" dirty="0"/>
                    </a:p>
                    <a:p>
                      <a:pPr marL="77343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Gigabit Ethernet</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20000"/>
                        </a:lnSpc>
                      </a:pPr>
                      <a:endParaRPr lang="en-US" altLang="en-US" sz="300" dirty="0"/>
                    </a:p>
                    <a:p>
                      <a:pPr marL="165100" algn="l" rtl="0" eaLnBrk="0">
                        <a:lnSpc>
                          <a:spcPct val="97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902335" algn="l" rtl="0" eaLnBrk="0">
                        <a:lnSpc>
                          <a:spcPct val="85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14000"/>
                        </a:lnSpc>
                      </a:pPr>
                      <a:endParaRPr lang="en-US" altLang="en-US" sz="300" dirty="0"/>
                    </a:p>
                    <a:p>
                      <a:pPr marL="165100"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9000"/>
                        </a:lnSpc>
                      </a:pPr>
                      <a:endParaRPr lang="en-US" altLang="en-US" sz="200" dirty="0"/>
                    </a:p>
                    <a:p>
                      <a:pPr marL="769620"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130">
                <a:tc>
                  <a:txBody>
                    <a:bodyPr/>
                    <a:lstStyle/>
                    <a:p>
                      <a:pPr algn="l" rtl="0" eaLnBrk="0">
                        <a:lnSpc>
                          <a:spcPct val="121000"/>
                        </a:lnSpc>
                      </a:pPr>
                      <a:endParaRPr lang="en-US" altLang="en-US" sz="300" dirty="0"/>
                    </a:p>
                    <a:p>
                      <a:pPr marL="167005"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4000"/>
                        </a:lnSpc>
                      </a:pPr>
                      <a:endParaRPr lang="en-US" altLang="en-US" sz="200" dirty="0"/>
                    </a:p>
                    <a:p>
                      <a:pPr marL="74041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1765">
                <a:tc>
                  <a:txBody>
                    <a:bodyPr/>
                    <a:lstStyle/>
                    <a:p>
                      <a:pPr algn="l" rtl="0" eaLnBrk="0">
                        <a:lnSpc>
                          <a:spcPct val="108000"/>
                        </a:lnSpc>
                      </a:pPr>
                      <a:endParaRPr lang="en-US" altLang="en-US" sz="300" dirty="0"/>
                    </a:p>
                    <a:p>
                      <a:pPr marL="169545"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1000"/>
                        </a:lnSpc>
                      </a:pPr>
                      <a:endParaRPr lang="en-US" altLang="en-US" sz="300" dirty="0"/>
                    </a:p>
                    <a:p>
                      <a:pPr marL="89916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9860">
                <a:tc>
                  <a:txBody>
                    <a:bodyPr/>
                    <a:lstStyle/>
                    <a:p>
                      <a:pPr algn="l" rtl="0" eaLnBrk="0">
                        <a:lnSpc>
                          <a:spcPct val="133000"/>
                        </a:lnSpc>
                      </a:pPr>
                      <a:endParaRPr lang="en-US" altLang="en-US" sz="200" dirty="0"/>
                    </a:p>
                    <a:p>
                      <a:pPr marL="167005" algn="l" rtl="0" eaLnBrk="0">
                        <a:lnSpc>
                          <a:spcPct val="99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8000"/>
                        </a:lnSpc>
                      </a:pPr>
                      <a:endParaRPr lang="en-US" altLang="en-US" sz="200" dirty="0"/>
                    </a:p>
                    <a:p>
                      <a:pPr marL="887730"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9860">
                <a:tc>
                  <a:txBody>
                    <a:bodyPr/>
                    <a:lstStyle/>
                    <a:p>
                      <a:pPr algn="l" rtl="0" eaLnBrk="0">
                        <a:lnSpc>
                          <a:spcPct val="147000"/>
                        </a:lnSpc>
                      </a:pPr>
                      <a:endParaRPr lang="en-US" altLang="en-US" sz="200" dirty="0"/>
                    </a:p>
                    <a:p>
                      <a:pPr marL="167005"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a:t>
                      </a: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200" dirty="0"/>
                    </a:p>
                    <a:p>
                      <a:pPr marL="704850" algn="l" rtl="0" eaLnBrk="0">
                        <a:lnSpc>
                          <a:spcPct val="90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835">
                <a:tc>
                  <a:txBody>
                    <a:bodyPr/>
                    <a:lstStyle/>
                    <a:p>
                      <a:pPr algn="l" rtl="0" eaLnBrk="0">
                        <a:lnSpc>
                          <a:spcPct val="149000"/>
                        </a:lnSpc>
                      </a:pPr>
                      <a:endParaRPr lang="en-US" altLang="en-US" sz="200" dirty="0"/>
                    </a:p>
                    <a:p>
                      <a:pPr marL="165100" algn="l" rtl="0" eaLnBrk="0">
                        <a:lnSpc>
                          <a:spcPct val="90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4000"/>
                        </a:lnSpc>
                      </a:pPr>
                      <a:endParaRPr lang="en-US" altLang="en-US" sz="200" dirty="0"/>
                    </a:p>
                    <a:p>
                      <a:pPr marL="499110"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2725">
                <a:tc>
                  <a:txBody>
                    <a:bodyPr/>
                    <a:lstStyle/>
                    <a:p>
                      <a:pPr algn="l" rtl="0" eaLnBrk="0">
                        <a:lnSpc>
                          <a:spcPct val="100000"/>
                        </a:lnSpc>
                      </a:pPr>
                      <a:endParaRPr lang="en-US" altLang="en-US" sz="300" dirty="0"/>
                    </a:p>
                    <a:p>
                      <a:pPr marL="166370" algn="l" rtl="0" eaLnBrk="0">
                        <a:lnSpc>
                          <a:spcPct val="90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6000"/>
                        </a:lnSpc>
                      </a:pPr>
                      <a:endParaRPr lang="en-US" altLang="en-US" sz="200" dirty="0"/>
                    </a:p>
                    <a:p>
                      <a:pPr marL="932815"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5740">
                <a:tc>
                  <a:txBody>
                    <a:bodyPr/>
                    <a:lstStyle/>
                    <a:p>
                      <a:pPr algn="l" rtl="0" eaLnBrk="0">
                        <a:lnSpc>
                          <a:spcPct val="130000"/>
                        </a:lnSpc>
                      </a:pPr>
                      <a:endParaRPr lang="en-US" altLang="en-US" sz="200" dirty="0"/>
                    </a:p>
                    <a:p>
                      <a:pPr marL="166370"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200" dirty="0"/>
                    </a:p>
                    <a:p>
                      <a:pPr marL="658495" algn="l" rtl="0" eaLnBrk="0">
                        <a:lnSpc>
                          <a:spcPct val="91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200">
                <a:tc>
                  <a:txBody>
                    <a:bodyPr/>
                    <a:lstStyle/>
                    <a:p>
                      <a:pPr algn="l" rtl="0" eaLnBrk="0">
                        <a:lnSpc>
                          <a:spcPct val="122000"/>
                        </a:lnSpc>
                      </a:pPr>
                      <a:endParaRPr lang="en-US" altLang="en-US" sz="200" dirty="0"/>
                    </a:p>
                    <a:p>
                      <a:pPr marL="16637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6000"/>
                        </a:lnSpc>
                      </a:pPr>
                      <a:endParaRPr lang="en-US" altLang="en-US" sz="300" dirty="0"/>
                    </a:p>
                    <a:p>
                      <a:pPr marL="699770" algn="l" rtl="0" eaLnBrk="0">
                        <a:lnSpc>
                          <a:spcPct val="9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7645">
                <a:tc>
                  <a:txBody>
                    <a:bodyPr/>
                    <a:lstStyle/>
                    <a:p>
                      <a:pPr algn="l" rtl="0" eaLnBrk="0">
                        <a:lnSpc>
                          <a:spcPct val="129000"/>
                        </a:lnSpc>
                      </a:pPr>
                      <a:endParaRPr lang="en-US" altLang="en-US" sz="200" dirty="0"/>
                    </a:p>
                    <a:p>
                      <a:pPr marL="166370"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1000"/>
                        </a:lnSpc>
                      </a:pPr>
                      <a:endParaRPr lang="en-US" altLang="en-US" sz="200" dirty="0"/>
                    </a:p>
                    <a:p>
                      <a:pPr marL="25717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pic>
        <p:nvPicPr>
          <p:cNvPr id="1710" name="picture 1710"/>
          <p:cNvPicPr>
            <a:picLocks noChangeAspect="1"/>
          </p:cNvPicPr>
          <p:nvPr/>
        </p:nvPicPr>
        <p:blipFill>
          <a:blip r:embed="rId2"/>
          <a:stretch>
            <a:fillRect/>
          </a:stretch>
        </p:blipFill>
        <p:spPr>
          <a:xfrm rot="21600000">
            <a:off x="716108" y="7867587"/>
            <a:ext cx="1812626" cy="883762"/>
          </a:xfrm>
          <a:prstGeom prst="rect">
            <a:avLst/>
          </a:prstGeom>
        </p:spPr>
      </p:pic>
      <p:pic>
        <p:nvPicPr>
          <p:cNvPr id="1712" name="picture 1712"/>
          <p:cNvPicPr>
            <a:picLocks noChangeAspect="1"/>
          </p:cNvPicPr>
          <p:nvPr/>
        </p:nvPicPr>
        <p:blipFill>
          <a:blip r:embed="rId3"/>
          <a:stretch>
            <a:fillRect/>
          </a:stretch>
        </p:blipFill>
        <p:spPr>
          <a:xfrm rot="21600000">
            <a:off x="1431925" y="5915642"/>
            <a:ext cx="385338" cy="1076266"/>
          </a:xfrm>
          <a:prstGeom prst="rect">
            <a:avLst/>
          </a:prstGeom>
        </p:spPr>
      </p:pic>
      <p:pic>
        <p:nvPicPr>
          <p:cNvPr id="1714" name="picture 1714"/>
          <p:cNvPicPr>
            <a:picLocks noChangeAspect="1"/>
          </p:cNvPicPr>
          <p:nvPr/>
        </p:nvPicPr>
        <p:blipFill>
          <a:blip r:embed="rId4"/>
          <a:stretch>
            <a:fillRect/>
          </a:stretch>
        </p:blipFill>
        <p:spPr>
          <a:xfrm rot="21600000">
            <a:off x="1754759" y="6258179"/>
            <a:ext cx="773976" cy="2214918"/>
          </a:xfrm>
          <a:prstGeom prst="rect">
            <a:avLst/>
          </a:prstGeom>
        </p:spPr>
      </p:pic>
      <p:pic>
        <p:nvPicPr>
          <p:cNvPr id="1716" name="picture 1716"/>
          <p:cNvPicPr>
            <a:picLocks noChangeAspect="1"/>
          </p:cNvPicPr>
          <p:nvPr/>
        </p:nvPicPr>
        <p:blipFill>
          <a:blip r:embed="rId5"/>
          <a:stretch>
            <a:fillRect/>
          </a:stretch>
        </p:blipFill>
        <p:spPr>
          <a:xfrm rot="21600000">
            <a:off x="706742" y="5821448"/>
            <a:ext cx="1520202" cy="2954370"/>
          </a:xfrm>
          <a:prstGeom prst="rect">
            <a:avLst/>
          </a:prstGeom>
        </p:spPr>
      </p:pic>
      <p:pic>
        <p:nvPicPr>
          <p:cNvPr id="1718" name="picture 1718"/>
          <p:cNvPicPr>
            <a:picLocks noChangeAspect="1"/>
          </p:cNvPicPr>
          <p:nvPr/>
        </p:nvPicPr>
        <p:blipFill>
          <a:blip r:embed="rId6"/>
          <a:stretch>
            <a:fillRect/>
          </a:stretch>
        </p:blipFill>
        <p:spPr>
          <a:xfrm rot="21600000">
            <a:off x="2713772" y="3291107"/>
            <a:ext cx="2131225" cy="1010716"/>
          </a:xfrm>
          <a:prstGeom prst="rect">
            <a:avLst/>
          </a:prstGeom>
        </p:spPr>
      </p:pic>
      <p:pic>
        <p:nvPicPr>
          <p:cNvPr id="1720" name="picture 1720"/>
          <p:cNvPicPr>
            <a:picLocks noChangeAspect="1"/>
          </p:cNvPicPr>
          <p:nvPr/>
        </p:nvPicPr>
        <p:blipFill>
          <a:blip r:embed="rId7"/>
          <a:stretch>
            <a:fillRect/>
          </a:stretch>
        </p:blipFill>
        <p:spPr>
          <a:xfrm rot="21600000">
            <a:off x="4942561" y="3291765"/>
            <a:ext cx="2131237" cy="1010703"/>
          </a:xfrm>
          <a:prstGeom prst="rect">
            <a:avLst/>
          </a:prstGeom>
        </p:spPr>
      </p:pic>
      <p:pic>
        <p:nvPicPr>
          <p:cNvPr id="1722" name="picture 1722"/>
          <p:cNvPicPr>
            <a:picLocks noChangeAspect="1"/>
          </p:cNvPicPr>
          <p:nvPr/>
        </p:nvPicPr>
        <p:blipFill>
          <a:blip r:embed="rId8"/>
          <a:stretch>
            <a:fillRect/>
          </a:stretch>
        </p:blipFill>
        <p:spPr>
          <a:xfrm rot="21600000">
            <a:off x="484984" y="3289818"/>
            <a:ext cx="2131225" cy="1010703"/>
          </a:xfrm>
          <a:prstGeom prst="rect">
            <a:avLst/>
          </a:prstGeom>
        </p:spPr>
      </p:pic>
      <p:sp>
        <p:nvSpPr>
          <p:cNvPr id="1724" name="textbox 1724"/>
          <p:cNvSpPr/>
          <p:nvPr/>
        </p:nvSpPr>
        <p:spPr>
          <a:xfrm>
            <a:off x="0" y="429762"/>
            <a:ext cx="572579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8625"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1726" name="textbox 1726"/>
          <p:cNvSpPr/>
          <p:nvPr/>
        </p:nvSpPr>
        <p:spPr>
          <a:xfrm>
            <a:off x="424036" y="1605757"/>
            <a:ext cx="2065654" cy="768984"/>
          </a:xfrm>
          <a:prstGeom prst="rect">
            <a:avLst/>
          </a:prstGeom>
        </p:spPr>
        <p:txBody>
          <a:bodyPr vert="horz" wrap="square" lIns="0" tIns="0" rIns="0" bIns="0"/>
          <a:lstStyle/>
          <a:p>
            <a:pPr algn="l" rtl="0" eaLnBrk="0">
              <a:lnSpc>
                <a:spcPct val="104000"/>
              </a:lnSpc>
            </a:pPr>
            <a:endParaRPr lang="en-US" altLang="en-US" sz="100" dirty="0"/>
          </a:p>
          <a:p>
            <a:pPr marL="255905" algn="l" rtl="0" eaLnBrk="0">
              <a:lnSpc>
                <a:spcPct val="91000"/>
              </a:lnSpc>
              <a:tabLst>
                <a:tab pos="401320" algn="l"/>
              </a:tabLst>
            </a:pPr>
            <a:r>
              <a:rPr sz="13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Light and small</a:t>
            </a:r>
            <a:endParaRPr lang="en-US" altLang="en-US" sz="1300" dirty="0"/>
          </a:p>
          <a:p>
            <a:pPr algn="l" rtl="0" eaLnBrk="0">
              <a:lnSpc>
                <a:spcPct val="104000"/>
              </a:lnSpc>
            </a:pPr>
            <a:endParaRPr lang="en-US" altLang="en-US" sz="600" dirty="0"/>
          </a:p>
          <a:p>
            <a:pPr marL="396875" algn="l" rtl="0" eaLnBrk="0">
              <a:lnSpc>
                <a:spcPct val="127000"/>
              </a:lnSpc>
              <a:spcBef>
                <a:spcPts val="5"/>
              </a:spcBef>
            </a:pPr>
            <a:r>
              <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rPr>
              <a:t>The body size is only 150 * 135 * 57mm; the weight is only 0.87kg for lightweight industrial robots.</a:t>
            </a:r>
            <a:endParaRPr lang="en-US" altLang="en-US" sz="800" dirty="0">
              <a:latin typeface="微软雅黑" panose="020B0503020204020204" charset="-122"/>
              <a:ea typeface="微软雅黑" panose="020B0503020204020204" charset="-122"/>
            </a:endParaRPr>
          </a:p>
        </p:txBody>
      </p:sp>
      <p:pic>
        <p:nvPicPr>
          <p:cNvPr id="1728" name="picture 1728"/>
          <p:cNvPicPr>
            <a:picLocks noChangeAspect="1"/>
          </p:cNvPicPr>
          <p:nvPr/>
        </p:nvPicPr>
        <p:blipFill>
          <a:blip r:embed="rId9"/>
          <a:stretch>
            <a:fillRect/>
          </a:stretch>
        </p:blipFill>
        <p:spPr>
          <a:xfrm rot="21600000">
            <a:off x="436736" y="1618457"/>
            <a:ext cx="243710" cy="189134"/>
          </a:xfrm>
          <a:prstGeom prst="rect">
            <a:avLst/>
          </a:prstGeom>
        </p:spPr>
      </p:pic>
      <p:sp>
        <p:nvSpPr>
          <p:cNvPr id="1730" name="textbox 1730"/>
          <p:cNvSpPr/>
          <p:nvPr/>
        </p:nvSpPr>
        <p:spPr>
          <a:xfrm>
            <a:off x="5163820" y="1579245"/>
            <a:ext cx="2204085" cy="1283970"/>
          </a:xfrm>
          <a:prstGeom prst="rect">
            <a:avLst/>
          </a:prstGeom>
        </p:spPr>
        <p:txBody>
          <a:bodyPr vert="horz" wrap="square" lIns="0" tIns="0" rIns="0" bIns="0"/>
          <a:lstStyle/>
          <a:p>
            <a:pPr algn="l" rtl="0" eaLnBrk="0">
              <a:lnSpc>
                <a:spcPct val="112000"/>
              </a:lnSpc>
            </a:pPr>
            <a:endParaRPr lang="en-US" altLang="en-US" sz="200" dirty="0"/>
          </a:p>
          <a:p>
            <a:pPr algn="l" rtl="0" eaLnBrk="0">
              <a:lnSpc>
                <a:spcPct val="107000"/>
              </a:lnSpc>
            </a:pPr>
            <a:r>
              <a:rPr lang="en-US" sz="1200" b="1" kern="0" spc="160" dirty="0">
                <a:solidFill>
                  <a:srgbClr val="231F20">
                    <a:alpha val="100000"/>
                  </a:srgbClr>
                </a:solidFill>
                <a:latin typeface="微软雅黑" panose="020B0503020204020204" charset="-122"/>
                <a:ea typeface="微软雅黑" panose="020B0503020204020204" charset="-122"/>
                <a:cs typeface="微软雅黑" panose="020B0503020204020204" charset="-122"/>
              </a:rPr>
              <a:t>    Fast shooting </a:t>
            </a:r>
            <a:r>
              <a:rPr lang="en-US" sz="1200" b="1" kern="0" spc="160" dirty="0">
                <a:solidFill>
                  <a:srgbClr val="231F20">
                    <a:alpha val="100000"/>
                  </a:srgbClr>
                </a:solidFill>
                <a:latin typeface="微软雅黑" panose="020B0503020204020204" charset="-122"/>
                <a:ea typeface="微软雅黑" panose="020B0503020204020204" charset="-122"/>
                <a:cs typeface="微软雅黑" panose="020B0503020204020204" charset="-122"/>
              </a:rPr>
              <a:t>speed</a:t>
            </a:r>
            <a:endParaRPr lang="en-US" sz="1200" b="1" kern="0" spc="16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endParaRPr>
          </a:p>
          <a:p>
            <a:pPr lvl="1" indent="0" algn="l" rtl="0" eaLnBrk="0" fontAlgn="auto">
              <a:lnSpc>
                <a:spcPct val="114000"/>
              </a:lnSpc>
            </a:pPr>
            <a:r>
              <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rPr>
              <a:t>Self-developed accelerated hardware and point cloud production algorithm, which can reach the second-level imaging speed.</a:t>
            </a:r>
            <a:endPar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endParaRPr>
          </a:p>
        </p:txBody>
      </p:sp>
      <p:pic>
        <p:nvPicPr>
          <p:cNvPr id="1732" name="picture 1732"/>
          <p:cNvPicPr>
            <a:picLocks noChangeAspect="1"/>
          </p:cNvPicPr>
          <p:nvPr/>
        </p:nvPicPr>
        <p:blipFill>
          <a:blip r:embed="rId10"/>
          <a:stretch>
            <a:fillRect/>
          </a:stretch>
        </p:blipFill>
        <p:spPr>
          <a:xfrm rot="21600000">
            <a:off x="5105171" y="1598505"/>
            <a:ext cx="242518" cy="226814"/>
          </a:xfrm>
          <a:prstGeom prst="rect">
            <a:avLst/>
          </a:prstGeom>
        </p:spPr>
      </p:pic>
      <p:sp>
        <p:nvSpPr>
          <p:cNvPr id="1734" name="textbox 1734"/>
          <p:cNvSpPr/>
          <p:nvPr/>
        </p:nvSpPr>
        <p:spPr>
          <a:xfrm>
            <a:off x="2750185" y="1606550"/>
            <a:ext cx="2120900" cy="1428750"/>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9000"/>
              </a:lnSpc>
            </a:pPr>
            <a:r>
              <a:rPr lang="en-US" sz="1200" b="1"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200" b="1"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Ultra high precision</a:t>
            </a:r>
            <a:endParaRPr sz="1200" b="1"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endParaRPr lang="en-US" altLang="en-US" sz="900" b="1"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lvl="1" indent="0" algn="l" rtl="0" eaLnBrk="0" fontAlgn="auto">
              <a:lnSpc>
                <a:spcPct val="114000"/>
              </a:lnSpc>
              <a:spcBef>
                <a:spcPts val="0"/>
              </a:spcBef>
              <a:buClrTx/>
              <a:buSzTx/>
              <a:buFontTx/>
            </a:pPr>
            <a:r>
              <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sym typeface="+mn-ea"/>
              </a:rPr>
              <a:t>Self-developed machine vision high precision calibration algorithm, single point repetition accuracy up to 0.047mm.</a:t>
            </a:r>
            <a:endPar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endParaRPr>
          </a:p>
          <a:p>
            <a:pPr marL="12700" algn="l" rtl="0" eaLnBrk="0">
              <a:lnSpc>
                <a:spcPct val="89000"/>
              </a:lnSpc>
            </a:pPr>
            <a:endParaRPr lang="en-US" altLang="en-US" sz="700" dirty="0"/>
          </a:p>
          <a:p>
            <a:pPr algn="l" rtl="0" eaLnBrk="0">
              <a:lnSpc>
                <a:spcPct val="6000"/>
              </a:lnSpc>
            </a:pPr>
            <a:endParaRPr sz="800" kern="0" spc="50" dirty="0">
              <a:solidFill>
                <a:srgbClr val="231F20">
                  <a:alpha val="100000"/>
                </a:srgbClr>
              </a:solidFill>
              <a:latin typeface="微软雅黑" panose="020B0503020204020204" charset="-122"/>
              <a:ea typeface="微软雅黑" panose="020B0503020204020204" charset="-122"/>
              <a:cs typeface="Microsoft YaHei UI" panose="020B0503020204020204" charset="-122"/>
            </a:endParaRPr>
          </a:p>
        </p:txBody>
      </p:sp>
      <p:pic>
        <p:nvPicPr>
          <p:cNvPr id="1736" name="picture 1736"/>
          <p:cNvPicPr>
            <a:picLocks noChangeAspect="1"/>
          </p:cNvPicPr>
          <p:nvPr/>
        </p:nvPicPr>
        <p:blipFill>
          <a:blip r:embed="rId11"/>
          <a:stretch>
            <a:fillRect/>
          </a:stretch>
        </p:blipFill>
        <p:spPr>
          <a:xfrm rot="21600000">
            <a:off x="6423550" y="9310940"/>
            <a:ext cx="698836" cy="698835"/>
          </a:xfrm>
          <a:prstGeom prst="rect">
            <a:avLst/>
          </a:prstGeom>
        </p:spPr>
      </p:pic>
      <p:grpSp>
        <p:nvGrpSpPr>
          <p:cNvPr id="54" name="group 54"/>
          <p:cNvGrpSpPr/>
          <p:nvPr/>
        </p:nvGrpSpPr>
        <p:grpSpPr>
          <a:xfrm rot="21600000">
            <a:off x="315539" y="2736914"/>
            <a:ext cx="1362208" cy="373379"/>
            <a:chOff x="-114300" y="0"/>
            <a:chExt cx="1362208" cy="373379"/>
          </a:xfrm>
        </p:grpSpPr>
        <p:pic>
          <p:nvPicPr>
            <p:cNvPr id="1738" name="picture 1738"/>
            <p:cNvPicPr>
              <a:picLocks noChangeAspect="1"/>
            </p:cNvPicPr>
            <p:nvPr/>
          </p:nvPicPr>
          <p:blipFill>
            <a:blip r:embed="rId12"/>
            <a:stretch>
              <a:fillRect/>
            </a:stretch>
          </p:blipFill>
          <p:spPr>
            <a:xfrm rot="21600000">
              <a:off x="0" y="0"/>
              <a:ext cx="1247908" cy="295923"/>
            </a:xfrm>
            <a:prstGeom prst="rect">
              <a:avLst/>
            </a:prstGeom>
          </p:spPr>
        </p:pic>
        <p:sp>
          <p:nvSpPr>
            <p:cNvPr id="1740" name="textbox 1740"/>
            <p:cNvSpPr/>
            <p:nvPr/>
          </p:nvSpPr>
          <p:spPr>
            <a:xfrm>
              <a:off x="-114300" y="31750"/>
              <a:ext cx="1273810"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grpSp>
        <p:nvGrpSpPr>
          <p:cNvPr id="56" name="group 56"/>
          <p:cNvGrpSpPr/>
          <p:nvPr/>
        </p:nvGrpSpPr>
        <p:grpSpPr>
          <a:xfrm rot="21600000">
            <a:off x="401848" y="1068020"/>
            <a:ext cx="1273810" cy="372745"/>
            <a:chOff x="-25400" y="0"/>
            <a:chExt cx="1273810" cy="372745"/>
          </a:xfrm>
        </p:grpSpPr>
        <p:pic>
          <p:nvPicPr>
            <p:cNvPr id="1742" name="picture 1742"/>
            <p:cNvPicPr>
              <a:picLocks noChangeAspect="1"/>
            </p:cNvPicPr>
            <p:nvPr/>
          </p:nvPicPr>
          <p:blipFill>
            <a:blip r:embed="rId13"/>
            <a:stretch>
              <a:fillRect/>
            </a:stretch>
          </p:blipFill>
          <p:spPr>
            <a:xfrm rot="21600000">
              <a:off x="0" y="0"/>
              <a:ext cx="1247901" cy="295922"/>
            </a:xfrm>
            <a:prstGeom prst="rect">
              <a:avLst/>
            </a:prstGeom>
          </p:spPr>
        </p:pic>
        <p:sp>
          <p:nvSpPr>
            <p:cNvPr id="1744" name="textbox 1744"/>
            <p:cNvSpPr/>
            <p:nvPr/>
          </p:nvSpPr>
          <p:spPr>
            <a:xfrm>
              <a:off x="-25400" y="31750"/>
              <a:ext cx="1273810" cy="340995"/>
            </a:xfrm>
            <a:prstGeom prst="rect">
              <a:avLst/>
            </a:prstGeom>
          </p:spPr>
          <p:txBody>
            <a:bodyPr vert="horz" wrap="square" lIns="0" tIns="0" rIns="0" bIns="0"/>
            <a:lstStyle/>
            <a:p>
              <a:pPr algn="l" rtl="0" eaLnBrk="0">
                <a:lnSpc>
                  <a:spcPct val="131000"/>
                </a:lnSpc>
              </a:pPr>
              <a:endParaRPr lang="en-US" altLang="en-US" sz="300" dirty="0"/>
            </a:p>
            <a:p>
              <a:pPr marL="175895" algn="l" rtl="0" eaLnBrk="0">
                <a:lnSpc>
                  <a:spcPct val="87000"/>
                </a:lnSpc>
                <a:spcBef>
                  <a:spcPts val="0"/>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dirty="0"/>
            </a:p>
          </p:txBody>
        </p:sp>
      </p:grpSp>
      <p:sp>
        <p:nvSpPr>
          <p:cNvPr id="1746" name="path"/>
          <p:cNvSpPr/>
          <p:nvPr/>
        </p:nvSpPr>
        <p:spPr>
          <a:xfrm>
            <a:off x="1275932" y="8514880"/>
            <a:ext cx="1231151" cy="280721"/>
          </a:xfrm>
          <a:custGeom>
            <a:avLst/>
            <a:gdLst/>
            <a:ahLst/>
            <a:cxnLst/>
            <a:rect l="0" t="0" r="0" b="0"/>
            <a:pathLst>
              <a:path w="1938" h="442">
                <a:moveTo>
                  <a:pt x="0" y="438"/>
                </a:moveTo>
                <a:lnTo>
                  <a:pt x="1938" y="3"/>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1748" name="picture 1748"/>
          <p:cNvPicPr>
            <a:picLocks noChangeAspect="1"/>
          </p:cNvPicPr>
          <p:nvPr/>
        </p:nvPicPr>
        <p:blipFill>
          <a:blip r:embed="rId14"/>
          <a:stretch>
            <a:fillRect/>
          </a:stretch>
        </p:blipFill>
        <p:spPr>
          <a:xfrm rot="21600000">
            <a:off x="1603057" y="5821446"/>
            <a:ext cx="431965" cy="551662"/>
          </a:xfrm>
          <a:prstGeom prst="rect">
            <a:avLst/>
          </a:prstGeom>
        </p:spPr>
      </p:pic>
      <p:pic>
        <p:nvPicPr>
          <p:cNvPr id="1750" name="picture 1750"/>
          <p:cNvPicPr>
            <a:picLocks noChangeAspect="1"/>
          </p:cNvPicPr>
          <p:nvPr/>
        </p:nvPicPr>
        <p:blipFill>
          <a:blip r:embed="rId15"/>
          <a:stretch>
            <a:fillRect/>
          </a:stretch>
        </p:blipFill>
        <p:spPr>
          <a:xfrm rot="21600000">
            <a:off x="1324045" y="5233199"/>
            <a:ext cx="477886" cy="473548"/>
          </a:xfrm>
          <a:prstGeom prst="rect">
            <a:avLst/>
          </a:prstGeom>
        </p:spPr>
      </p:pic>
      <p:sp>
        <p:nvSpPr>
          <p:cNvPr id="1752" name="textbox 1752"/>
          <p:cNvSpPr/>
          <p:nvPr/>
        </p:nvSpPr>
        <p:spPr>
          <a:xfrm>
            <a:off x="4379161" y="9605908"/>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754" name="picture 1754"/>
          <p:cNvPicPr>
            <a:picLocks noChangeAspect="1"/>
          </p:cNvPicPr>
          <p:nvPr/>
        </p:nvPicPr>
        <p:blipFill>
          <a:blip r:embed="rId16"/>
          <a:stretch>
            <a:fillRect/>
          </a:stretch>
        </p:blipFill>
        <p:spPr>
          <a:xfrm rot="21600000">
            <a:off x="4309311" y="9618608"/>
            <a:ext cx="130530" cy="130505"/>
          </a:xfrm>
          <a:prstGeom prst="rect">
            <a:avLst/>
          </a:prstGeom>
        </p:spPr>
      </p:pic>
      <p:sp>
        <p:nvSpPr>
          <p:cNvPr id="1756" name="textbox 1756"/>
          <p:cNvSpPr/>
          <p:nvPr/>
        </p:nvSpPr>
        <p:spPr>
          <a:xfrm>
            <a:off x="497885" y="9605908"/>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758" name="picture 1758"/>
          <p:cNvPicPr>
            <a:picLocks noChangeAspect="1"/>
          </p:cNvPicPr>
          <p:nvPr/>
        </p:nvPicPr>
        <p:blipFill>
          <a:blip r:embed="rId17"/>
          <a:stretch>
            <a:fillRect/>
          </a:stretch>
        </p:blipFill>
        <p:spPr>
          <a:xfrm rot="21600000">
            <a:off x="428035" y="9618608"/>
            <a:ext cx="130530" cy="130505"/>
          </a:xfrm>
          <a:prstGeom prst="rect">
            <a:avLst/>
          </a:prstGeom>
        </p:spPr>
      </p:pic>
      <p:sp>
        <p:nvSpPr>
          <p:cNvPr id="1760" name="textbox 1760"/>
          <p:cNvSpPr/>
          <p:nvPr/>
        </p:nvSpPr>
        <p:spPr>
          <a:xfrm>
            <a:off x="2547856" y="9605908"/>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762" name="picture 1762"/>
          <p:cNvPicPr>
            <a:picLocks noChangeAspect="1"/>
          </p:cNvPicPr>
          <p:nvPr/>
        </p:nvPicPr>
        <p:blipFill>
          <a:blip r:embed="rId18"/>
          <a:stretch>
            <a:fillRect/>
          </a:stretch>
        </p:blipFill>
        <p:spPr>
          <a:xfrm rot="21600000">
            <a:off x="2478006" y="9618608"/>
            <a:ext cx="130530" cy="130505"/>
          </a:xfrm>
          <a:prstGeom prst="rect">
            <a:avLst/>
          </a:prstGeom>
        </p:spPr>
      </p:pic>
      <p:sp>
        <p:nvSpPr>
          <p:cNvPr id="1766" name="path"/>
          <p:cNvSpPr/>
          <p:nvPr/>
        </p:nvSpPr>
        <p:spPr>
          <a:xfrm>
            <a:off x="1433746" y="7240403"/>
            <a:ext cx="760370" cy="180840"/>
          </a:xfrm>
          <a:custGeom>
            <a:avLst/>
            <a:gdLst/>
            <a:ahLst/>
            <a:cxnLst/>
            <a:rect l="0" t="0" r="0" b="0"/>
            <a:pathLst>
              <a:path w="1197" h="284">
                <a:moveTo>
                  <a:pt x="0" y="281"/>
                </a:moveTo>
                <a:lnTo>
                  <a:pt x="1196" y="3"/>
                </a:lnTo>
              </a:path>
            </a:pathLst>
          </a:custGeom>
          <a:noFill/>
          <a:ln w="4699" cap="flat">
            <a:solidFill>
              <a:srgbClr val="EE1D23">
                <a:alpha val="100000"/>
              </a:srgbClr>
            </a:solidFill>
            <a:prstDash val="solid"/>
            <a:miter lim="1000000"/>
          </a:ln>
        </p:spPr>
        <p:txBody>
          <a:bodyPr rtlCol="0"/>
          <a:lstStyle/>
          <a:p>
            <a:pPr algn="ctr"/>
            <a:endParaRPr lang="zh-CN" altLang="en-US"/>
          </a:p>
        </p:txBody>
      </p:sp>
      <p:sp>
        <p:nvSpPr>
          <p:cNvPr id="1768" name="textbox 1768"/>
          <p:cNvSpPr/>
          <p:nvPr/>
        </p:nvSpPr>
        <p:spPr>
          <a:xfrm>
            <a:off x="3043555" y="4399280"/>
            <a:ext cx="1779270" cy="15938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 variety of different items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1770" name="textbox 1770"/>
          <p:cNvSpPr/>
          <p:nvPr/>
        </p:nvSpPr>
        <p:spPr>
          <a:xfrm>
            <a:off x="5384800" y="4399280"/>
            <a:ext cx="1540510" cy="15938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8000"/>
              </a:lnSpc>
            </a:pPr>
            <a:r>
              <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sym typeface="+mn-ea"/>
              </a:rPr>
              <a:t>S</a:t>
            </a: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sym typeface="+mn-ea"/>
              </a:rPr>
              <a:t>crews of different sizes</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sym typeface="+mn-ea"/>
              </a:rPr>
              <a:t>point cloud</a:t>
            </a:r>
            <a:endParaRPr lang="en-US" altLang="en-US" sz="1000" dirty="0"/>
          </a:p>
        </p:txBody>
      </p:sp>
      <p:sp>
        <p:nvSpPr>
          <p:cNvPr id="1772" name="textbox 1772"/>
          <p:cNvSpPr/>
          <p:nvPr/>
        </p:nvSpPr>
        <p:spPr>
          <a:xfrm>
            <a:off x="831215" y="4399280"/>
            <a:ext cx="1447165" cy="16002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sym typeface="+mn-ea"/>
              </a:rPr>
              <a:t>Randomly stacked shim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sym typeface="+mn-ea"/>
              </a:rPr>
              <a:t>point cloud</a:t>
            </a:r>
            <a:endParaRPr lang="en-US" altLang="en-US" sz="1000" dirty="0"/>
          </a:p>
        </p:txBody>
      </p:sp>
      <p:sp>
        <p:nvSpPr>
          <p:cNvPr id="1778" name="textbox 1778"/>
          <p:cNvSpPr/>
          <p:nvPr/>
        </p:nvSpPr>
        <p:spPr>
          <a:xfrm>
            <a:off x="2292398" y="6365624"/>
            <a:ext cx="413384"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20" dirty="0">
                <a:solidFill>
                  <a:srgbClr val="030303">
                    <a:alpha val="100000"/>
                  </a:srgbClr>
                </a:solidFill>
                <a:latin typeface="Arial" panose="020B0604020202020204"/>
                <a:ea typeface="Arial" panose="020B0604020202020204"/>
                <a:cs typeface="Arial" panose="020B0604020202020204"/>
              </a:rPr>
              <a:t>400mm</a:t>
            </a:r>
            <a:endParaRPr lang="en-US" altLang="en-US" sz="800" dirty="0"/>
          </a:p>
        </p:txBody>
      </p:sp>
      <p:pic>
        <p:nvPicPr>
          <p:cNvPr id="1780" name="picture 1780"/>
          <p:cNvPicPr>
            <a:picLocks noChangeAspect="1"/>
          </p:cNvPicPr>
          <p:nvPr/>
        </p:nvPicPr>
        <p:blipFill>
          <a:blip r:embed="rId19"/>
          <a:stretch>
            <a:fillRect/>
          </a:stretch>
        </p:blipFill>
        <p:spPr>
          <a:xfrm rot="21600000">
            <a:off x="2552330" y="5832841"/>
            <a:ext cx="27304" cy="2650014"/>
          </a:xfrm>
          <a:prstGeom prst="rect">
            <a:avLst/>
          </a:prstGeom>
        </p:spPr>
      </p:pic>
      <p:sp>
        <p:nvSpPr>
          <p:cNvPr id="1782" name="textbox 1782"/>
          <p:cNvSpPr/>
          <p:nvPr/>
        </p:nvSpPr>
        <p:spPr>
          <a:xfrm rot="20760000">
            <a:off x="1760827" y="8645325"/>
            <a:ext cx="434975" cy="138429"/>
          </a:xfrm>
          <a:prstGeom prst="rect">
            <a:avLst/>
          </a:prstGeom>
        </p:spPr>
        <p:txBody>
          <a:bodyPr vert="horz" wrap="square" lIns="0" tIns="0" rIns="0" bIns="0"/>
          <a:lstStyle/>
          <a:p>
            <a:pPr algn="l" rtl="0" eaLnBrk="0">
              <a:lnSpc>
                <a:spcPct val="107000"/>
              </a:lnSpc>
            </a:pPr>
            <a:endParaRPr lang="en-US" altLang="en-US" sz="200" dirty="0"/>
          </a:p>
          <a:p>
            <a:pPr marL="12700" algn="l" rtl="0" eaLnBrk="0">
              <a:lnSpc>
                <a:spcPct val="87000"/>
              </a:lnSpc>
              <a:spcBef>
                <a:spcPts val="0"/>
              </a:spcBef>
            </a:pPr>
            <a:r>
              <a:rPr sz="700" i="1" kern="0" spc="170" dirty="0">
                <a:solidFill>
                  <a:srgbClr val="030303">
                    <a:alpha val="100000"/>
                  </a:srgbClr>
                </a:solidFill>
                <a:latin typeface="Arial" panose="020B0604020202020204"/>
                <a:ea typeface="Arial" panose="020B0604020202020204"/>
                <a:cs typeface="Arial" panose="020B0604020202020204"/>
              </a:rPr>
              <a:t>500mm</a:t>
            </a:r>
            <a:endParaRPr lang="en-US" altLang="en-US" sz="700" dirty="0"/>
          </a:p>
        </p:txBody>
      </p:sp>
      <p:sp>
        <p:nvSpPr>
          <p:cNvPr id="1784" name="textbox 1784"/>
          <p:cNvSpPr/>
          <p:nvPr/>
        </p:nvSpPr>
        <p:spPr>
          <a:xfrm rot="20760000">
            <a:off x="1645269" y="7320412"/>
            <a:ext cx="434340" cy="141604"/>
          </a:xfrm>
          <a:prstGeom prst="rect">
            <a:avLst/>
          </a:prstGeom>
        </p:spPr>
        <p:txBody>
          <a:bodyPr vert="horz" wrap="square" lIns="0" tIns="0" rIns="0" bIns="0"/>
          <a:lstStyle/>
          <a:p>
            <a:pPr algn="l" rtl="0" eaLnBrk="0">
              <a:lnSpc>
                <a:spcPct val="106000"/>
              </a:lnSpc>
            </a:pPr>
            <a:endParaRPr lang="en-US" altLang="en-US" sz="200" dirty="0"/>
          </a:p>
          <a:p>
            <a:pPr marL="12700" algn="l" rtl="0" eaLnBrk="0">
              <a:lnSpc>
                <a:spcPct val="90000"/>
              </a:lnSpc>
              <a:spcBef>
                <a:spcPts val="0"/>
              </a:spcBef>
            </a:pPr>
            <a:r>
              <a:rPr sz="700" i="1" kern="0" spc="170" dirty="0">
                <a:solidFill>
                  <a:srgbClr val="030303">
                    <a:alpha val="100000"/>
                  </a:srgbClr>
                </a:solidFill>
                <a:latin typeface="Arial" panose="020B0604020202020204"/>
                <a:ea typeface="Arial" panose="020B0604020202020204"/>
                <a:cs typeface="Arial" panose="020B0604020202020204"/>
              </a:rPr>
              <a:t>248mm</a:t>
            </a:r>
            <a:endParaRPr lang="en-US" altLang="en-US" sz="700" dirty="0"/>
          </a:p>
        </p:txBody>
      </p:sp>
      <p:pic>
        <p:nvPicPr>
          <p:cNvPr id="1786" name="picture 1786"/>
          <p:cNvPicPr>
            <a:picLocks noChangeAspect="1"/>
          </p:cNvPicPr>
          <p:nvPr/>
        </p:nvPicPr>
        <p:blipFill>
          <a:blip r:embed="rId20"/>
          <a:stretch>
            <a:fillRect/>
          </a:stretch>
        </p:blipFill>
        <p:spPr>
          <a:xfrm rot="21600000">
            <a:off x="2743357" y="1581015"/>
            <a:ext cx="240210" cy="246100"/>
          </a:xfrm>
          <a:prstGeom prst="rect">
            <a:avLst/>
          </a:prstGeom>
        </p:spPr>
      </p:pic>
      <p:sp>
        <p:nvSpPr>
          <p:cNvPr id="1788" name="textbox 1788"/>
          <p:cNvSpPr/>
          <p:nvPr/>
        </p:nvSpPr>
        <p:spPr>
          <a:xfrm rot="2580000">
            <a:off x="964699" y="7273712"/>
            <a:ext cx="335915" cy="149225"/>
          </a:xfrm>
          <a:prstGeom prst="rect">
            <a:avLst/>
          </a:prstGeom>
        </p:spPr>
        <p:txBody>
          <a:bodyPr vert="horz" wrap="square" lIns="0" tIns="0" rIns="0" bIns="0"/>
          <a:lstStyle/>
          <a:p>
            <a:pPr algn="l" rtl="0" eaLnBrk="0">
              <a:lnSpc>
                <a:spcPct val="119000"/>
              </a:lnSpc>
            </a:pPr>
            <a:endParaRPr lang="en-US" altLang="en-US" sz="200" dirty="0"/>
          </a:p>
          <a:p>
            <a:pPr marL="12700" algn="l" rtl="0" eaLnBrk="0">
              <a:lnSpc>
                <a:spcPct val="82000"/>
              </a:lnSpc>
            </a:pPr>
            <a:r>
              <a:rPr sz="800" kern="0" spc="-40" dirty="0">
                <a:solidFill>
                  <a:srgbClr val="030303">
                    <a:alpha val="100000"/>
                  </a:srgbClr>
                </a:solidFill>
                <a:latin typeface="Arial" panose="020B0604020202020204"/>
                <a:ea typeface="Arial" panose="020B0604020202020204"/>
                <a:cs typeface="Arial" panose="020B0604020202020204"/>
              </a:rPr>
              <a:t>164mm</a:t>
            </a:r>
            <a:endParaRPr lang="en-US" altLang="en-US" sz="800" dirty="0"/>
          </a:p>
        </p:txBody>
      </p:sp>
      <p:sp>
        <p:nvSpPr>
          <p:cNvPr id="1790" name="textbox 1790"/>
          <p:cNvSpPr/>
          <p:nvPr/>
        </p:nvSpPr>
        <p:spPr>
          <a:xfrm rot="3180000">
            <a:off x="703818" y="8452510"/>
            <a:ext cx="348615" cy="144779"/>
          </a:xfrm>
          <a:prstGeom prst="rect">
            <a:avLst/>
          </a:prstGeom>
        </p:spPr>
        <p:txBody>
          <a:bodyPr vert="horz" wrap="square" lIns="0" tIns="0" rIns="0" bIns="0"/>
          <a:lstStyle/>
          <a:p>
            <a:pPr algn="l" rtl="0" eaLnBrk="0">
              <a:lnSpc>
                <a:spcPct val="115000"/>
              </a:lnSpc>
            </a:pPr>
            <a:endParaRPr lang="en-US" altLang="en-US" sz="200" dirty="0"/>
          </a:p>
          <a:p>
            <a:pPr marL="12700" algn="l" rtl="0" eaLnBrk="0">
              <a:lnSpc>
                <a:spcPct val="79000"/>
              </a:lnSpc>
              <a:spcBef>
                <a:spcPts val="0"/>
              </a:spcBef>
            </a:pPr>
            <a:r>
              <a:rPr sz="800" kern="0" spc="-30" dirty="0">
                <a:solidFill>
                  <a:srgbClr val="030303">
                    <a:alpha val="100000"/>
                  </a:srgbClr>
                </a:solidFill>
                <a:latin typeface="Arial" panose="020B0604020202020204"/>
                <a:ea typeface="Arial" panose="020B0604020202020204"/>
                <a:cs typeface="Arial" panose="020B0604020202020204"/>
              </a:rPr>
              <a:t>331mm</a:t>
            </a:r>
            <a:endParaRPr lang="en-US" altLang="en-US" sz="800" dirty="0"/>
          </a:p>
        </p:txBody>
      </p:sp>
      <p:pic>
        <p:nvPicPr>
          <p:cNvPr id="1792" name="picture 1792"/>
          <p:cNvPicPr>
            <a:picLocks noChangeAspect="1"/>
          </p:cNvPicPr>
          <p:nvPr/>
        </p:nvPicPr>
        <p:blipFill>
          <a:blip r:embed="rId21"/>
          <a:stretch>
            <a:fillRect/>
          </a:stretch>
        </p:blipFill>
        <p:spPr>
          <a:xfrm rot="21600000">
            <a:off x="2250965" y="5832841"/>
            <a:ext cx="27304" cy="1350992"/>
          </a:xfrm>
          <a:prstGeom prst="rect">
            <a:avLst/>
          </a:prstGeom>
        </p:spPr>
      </p:pic>
      <p:pic>
        <p:nvPicPr>
          <p:cNvPr id="1794" name="picture 1794"/>
          <p:cNvPicPr>
            <a:picLocks noChangeAspect="1"/>
          </p:cNvPicPr>
          <p:nvPr/>
        </p:nvPicPr>
        <p:blipFill>
          <a:blip r:embed="rId22"/>
          <a:stretch>
            <a:fillRect/>
          </a:stretch>
        </p:blipFill>
        <p:spPr>
          <a:xfrm rot="21600000">
            <a:off x="428294" y="9199271"/>
            <a:ext cx="6694094" cy="6350"/>
          </a:xfrm>
          <a:prstGeom prst="rect">
            <a:avLst/>
          </a:prstGeom>
        </p:spPr>
      </p:pic>
      <p:sp>
        <p:nvSpPr>
          <p:cNvPr id="1796" name="textbox 1796"/>
          <p:cNvSpPr/>
          <p:nvPr/>
        </p:nvSpPr>
        <p:spPr>
          <a:xfrm>
            <a:off x="2615063" y="7123898"/>
            <a:ext cx="410209"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10" dirty="0">
                <a:solidFill>
                  <a:srgbClr val="030303">
                    <a:alpha val="100000"/>
                  </a:srgbClr>
                </a:solidFill>
                <a:latin typeface="Arial" panose="020B0604020202020204"/>
                <a:ea typeface="Arial" panose="020B0604020202020204"/>
                <a:cs typeface="Arial" panose="020B0604020202020204"/>
              </a:rPr>
              <a:t>800mm</a:t>
            </a:r>
            <a:endParaRPr lang="en-US" altLang="en-US" sz="800" dirty="0"/>
          </a:p>
        </p:txBody>
      </p:sp>
      <p:pic>
        <p:nvPicPr>
          <p:cNvPr id="1798" name="picture 1798"/>
          <p:cNvPicPr>
            <a:picLocks noChangeAspect="1"/>
          </p:cNvPicPr>
          <p:nvPr/>
        </p:nvPicPr>
        <p:blipFill>
          <a:blip r:embed="rId23"/>
          <a:stretch>
            <a:fillRect/>
          </a:stretch>
        </p:blipFill>
        <p:spPr>
          <a:xfrm rot="21600000">
            <a:off x="1182523" y="8758459"/>
            <a:ext cx="106003" cy="47993"/>
          </a:xfrm>
          <a:prstGeom prst="rect">
            <a:avLst/>
          </a:prstGeom>
        </p:spPr>
      </p:pic>
      <p:pic>
        <p:nvPicPr>
          <p:cNvPr id="1800" name="picture 1800"/>
          <p:cNvPicPr>
            <a:picLocks noChangeAspect="1"/>
          </p:cNvPicPr>
          <p:nvPr/>
        </p:nvPicPr>
        <p:blipFill>
          <a:blip r:embed="rId24"/>
          <a:stretch>
            <a:fillRect/>
          </a:stretch>
        </p:blipFill>
        <p:spPr>
          <a:xfrm rot="21600000">
            <a:off x="1594535" y="5793740"/>
            <a:ext cx="1010907" cy="6350"/>
          </a:xfrm>
          <a:prstGeom prst="rect">
            <a:avLst/>
          </a:prstGeom>
        </p:spPr>
      </p:pic>
      <p:sp>
        <p:nvSpPr>
          <p:cNvPr id="1802" name="rect"/>
          <p:cNvSpPr/>
          <p:nvPr/>
        </p:nvSpPr>
        <p:spPr>
          <a:xfrm>
            <a:off x="1311855" y="7371994"/>
            <a:ext cx="47701" cy="43332"/>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804" name="rect"/>
          <p:cNvSpPr/>
          <p:nvPr/>
        </p:nvSpPr>
        <p:spPr>
          <a:xfrm>
            <a:off x="993835" y="7105983"/>
            <a:ext cx="47713" cy="43319"/>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806" name="rect"/>
          <p:cNvSpPr/>
          <p:nvPr/>
        </p:nvSpPr>
        <p:spPr>
          <a:xfrm>
            <a:off x="682097" y="8146615"/>
            <a:ext cx="42913" cy="48005"/>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1808" name="picture 1808"/>
          <p:cNvPicPr>
            <a:picLocks noChangeAspect="1"/>
          </p:cNvPicPr>
          <p:nvPr/>
        </p:nvPicPr>
        <p:blipFill>
          <a:blip r:embed="rId25"/>
          <a:stretch>
            <a:fillRect/>
          </a:stretch>
        </p:blipFill>
        <p:spPr>
          <a:xfrm rot="21600000">
            <a:off x="2494489" y="8505879"/>
            <a:ext cx="52704" cy="26644"/>
          </a:xfrm>
          <a:prstGeom prst="rect">
            <a:avLst/>
          </a:prstGeom>
        </p:spPr>
      </p:pic>
      <p:sp>
        <p:nvSpPr>
          <p:cNvPr id="1810" name="rect"/>
          <p:cNvSpPr/>
          <p:nvPr/>
        </p:nvSpPr>
        <p:spPr>
          <a:xfrm>
            <a:off x="1393728" y="7403548"/>
            <a:ext cx="52705" cy="26606"/>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1812" name="rect"/>
          <p:cNvSpPr/>
          <p:nvPr/>
        </p:nvSpPr>
        <p:spPr>
          <a:xfrm>
            <a:off x="2181437" y="7231502"/>
            <a:ext cx="52704" cy="26593"/>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1814" name="picture 1814"/>
          <p:cNvPicPr>
            <a:picLocks noChangeAspect="1"/>
          </p:cNvPicPr>
          <p:nvPr/>
        </p:nvPicPr>
        <p:blipFill>
          <a:blip r:embed="rId26"/>
          <a:stretch>
            <a:fillRect/>
          </a:stretch>
        </p:blipFill>
        <p:spPr>
          <a:xfrm rot="21600000">
            <a:off x="5218341" y="1582801"/>
            <a:ext cx="16179" cy="71107"/>
          </a:xfrm>
          <a:prstGeom prst="rect">
            <a:avLst/>
          </a:prstGeom>
        </p:spPr>
      </p:pic>
      <p:pic>
        <p:nvPicPr>
          <p:cNvPr id="1816" name="picture 1816"/>
          <p:cNvPicPr>
            <a:picLocks noChangeAspect="1"/>
          </p:cNvPicPr>
          <p:nvPr/>
        </p:nvPicPr>
        <p:blipFill>
          <a:blip r:embed="rId27"/>
          <a:stretch>
            <a:fillRect/>
          </a:stretch>
        </p:blipFill>
        <p:spPr>
          <a:xfrm rot="21600000">
            <a:off x="6057798" y="7657668"/>
            <a:ext cx="6350" cy="6350"/>
          </a:xfrm>
          <a:prstGeom prst="rect">
            <a:avLst/>
          </a:prstGeom>
        </p:spPr>
      </p:pic>
      <p:pic>
        <p:nvPicPr>
          <p:cNvPr id="10" name="图片 9" descr="如本科技英文LOGO"/>
          <p:cNvPicPr/>
          <p:nvPr>
            <p:custDataLst>
              <p:tags r:id="rId28"/>
            </p:custDataLst>
          </p:nvPr>
        </p:nvPicPr>
        <p:blipFill>
          <a:blip r:embed="rId29"/>
          <a:stretch>
            <a:fillRect/>
          </a:stretch>
        </p:blipFill>
        <p:spPr>
          <a:xfrm>
            <a:off x="5789930" y="420370"/>
            <a:ext cx="1651000" cy="297180"/>
          </a:xfrm>
          <a:prstGeom prst="rect">
            <a:avLst/>
          </a:prstGeom>
        </p:spPr>
      </p:pic>
      <p:sp>
        <p:nvSpPr>
          <p:cNvPr id="11" name="textbox 10"/>
          <p:cNvSpPr/>
          <p:nvPr>
            <p:custDataLst>
              <p:tags r:id="rId30"/>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如本科技英文LOGO"/>
          <p:cNvPicPr/>
          <p:nvPr>
            <p:custDataLst>
              <p:tags r:id="rId1"/>
            </p:custDataLst>
          </p:nvPr>
        </p:nvPicPr>
        <p:blipFill>
          <a:blip r:embed="rId2"/>
          <a:stretch>
            <a:fillRect/>
          </a:stretch>
        </p:blipFill>
        <p:spPr>
          <a:xfrm>
            <a:off x="5789930" y="420370"/>
            <a:ext cx="1651000" cy="297180"/>
          </a:xfrm>
          <a:prstGeom prst="rect">
            <a:avLst/>
          </a:prstGeom>
        </p:spPr>
      </p:pic>
      <p:sp>
        <p:nvSpPr>
          <p:cNvPr id="382" name="rect"/>
          <p:cNvSpPr/>
          <p:nvPr/>
        </p:nvSpPr>
        <p:spPr>
          <a:xfrm>
            <a:off x="0" y="3587572"/>
            <a:ext cx="7553223" cy="6672427"/>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384" name="textbox 384"/>
          <p:cNvSpPr/>
          <p:nvPr/>
        </p:nvSpPr>
        <p:spPr>
          <a:xfrm>
            <a:off x="381635" y="1003300"/>
            <a:ext cx="6756400" cy="2361565"/>
          </a:xfrm>
          <a:prstGeom prst="rect">
            <a:avLst/>
          </a:prstGeom>
        </p:spPr>
        <p:txBody>
          <a:bodyPr vert="horz" wrap="square" lIns="0" tIns="0" rIns="0" bIns="0"/>
          <a:lstStyle/>
          <a:p>
            <a:pPr algn="l" rtl="0" eaLnBrk="0">
              <a:lnSpc>
                <a:spcPct val="87000"/>
              </a:lnSpc>
            </a:pPr>
            <a:endParaRPr lang="en-US" altLang="en-US" sz="100" dirty="0"/>
          </a:p>
          <a:p>
            <a:pPr marL="42545" algn="l" rtl="0" eaLnBrk="0">
              <a:lnSpc>
                <a:spcPct val="82000"/>
              </a:lnSpc>
            </a:pPr>
            <a:r>
              <a:rPr sz="3600" b="1"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RVC-I540</a:t>
            </a:r>
            <a:endParaRPr lang="en-US" altLang="en-US" sz="3600" dirty="0">
              <a:latin typeface="微软雅黑" panose="020B0503020204020204" charset="-122"/>
              <a:ea typeface="微软雅黑" panose="020B0503020204020204" charset="-122"/>
            </a:endParaRPr>
          </a:p>
          <a:p>
            <a:pPr marL="12700" algn="l" rtl="0" eaLnBrk="0">
              <a:lnSpc>
                <a:spcPct val="89000"/>
              </a:lnSpc>
              <a:spcBef>
                <a:spcPts val="200"/>
              </a:spcBef>
            </a:pPr>
            <a:r>
              <a:rPr lang="en-US" sz="4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Ultra-high-precision</a:t>
            </a:r>
            <a:endParaRPr sz="4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 3D Area Scanner</a:t>
            </a:r>
            <a:endParaRPr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50165" indent="4445" algn="l" rtl="0" eaLnBrk="0">
              <a:lnSpc>
                <a:spcPct val="122000"/>
              </a:lnSpc>
              <a:spcBef>
                <a:spcPts val="0"/>
              </a:spcBef>
            </a:pPr>
            <a:endPar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50165" indent="4445" algn="l" rtl="0" eaLnBrk="0">
              <a:lnSpc>
                <a:spcPct val="122000"/>
              </a:lnSpc>
              <a:spcBef>
                <a:spcPts val="0"/>
              </a:spcBef>
            </a:pP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RVC-I540 ultra-high precision 3D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 equipped with 5-megapixel high-definition lens, Z-axis single point repetition accuracy can reach up to micron level</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It has e</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xcellent imaging effect on</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h</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ighly reflective workpieces, and is applied to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test the products of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precision 3C,</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the gaps,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height difference</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and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morphology detection</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of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electronic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components,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and</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other application scenarios.</a:t>
            </a:r>
            <a:endParaRPr lang="en-US" altLang="en-US" sz="1000" dirty="0">
              <a:latin typeface="微软雅黑" panose="020B0503020204020204" charset="-122"/>
              <a:ea typeface="微软雅黑" panose="020B0503020204020204" charset="-122"/>
            </a:endParaRPr>
          </a:p>
        </p:txBody>
      </p:sp>
      <p:pic>
        <p:nvPicPr>
          <p:cNvPr id="386" name="picture 386"/>
          <p:cNvPicPr>
            <a:picLocks noChangeAspect="1"/>
          </p:cNvPicPr>
          <p:nvPr/>
        </p:nvPicPr>
        <p:blipFill>
          <a:blip r:embed="rId3"/>
          <a:stretch>
            <a:fillRect/>
          </a:stretch>
        </p:blipFill>
        <p:spPr>
          <a:xfrm rot="21600000">
            <a:off x="1985269" y="6048309"/>
            <a:ext cx="3629327" cy="1877984"/>
          </a:xfrm>
          <a:prstGeom prst="rect">
            <a:avLst/>
          </a:prstGeom>
        </p:spPr>
      </p:pic>
      <p:pic>
        <p:nvPicPr>
          <p:cNvPr id="388" name="picture 388"/>
          <p:cNvPicPr>
            <a:picLocks noChangeAspect="1"/>
          </p:cNvPicPr>
          <p:nvPr/>
        </p:nvPicPr>
        <p:blipFill>
          <a:blip r:embed="rId4"/>
          <a:stretch>
            <a:fillRect/>
          </a:stretch>
        </p:blipFill>
        <p:spPr>
          <a:xfrm rot="21600000">
            <a:off x="525346" y="4436262"/>
            <a:ext cx="6492914" cy="853454"/>
          </a:xfrm>
          <a:prstGeom prst="rect">
            <a:avLst/>
          </a:prstGeom>
        </p:spPr>
      </p:pic>
      <p:sp>
        <p:nvSpPr>
          <p:cNvPr id="390" name="textbox 390"/>
          <p:cNvSpPr/>
          <p:nvPr/>
        </p:nvSpPr>
        <p:spPr>
          <a:xfrm>
            <a:off x="0" y="420916"/>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Professional 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raftsmanship</a:t>
            </a:r>
            <a:endPar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92" name="textbox 392"/>
          <p:cNvSpPr/>
          <p:nvPr/>
        </p:nvSpPr>
        <p:spPr>
          <a:xfrm>
            <a:off x="431165" y="3858895"/>
            <a:ext cx="2805430" cy="340360"/>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a:t>
            </a: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fuselage </a:t>
            </a:r>
            <a:endPar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152400" algn="l" rtl="0" eaLnBrk="0">
              <a:lnSpc>
                <a:spcPct val="88000"/>
              </a:lnSpc>
              <a:spcBef>
                <a:spcPts val="0"/>
              </a:spcBef>
            </a:pP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P</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rovides comprehensive protection</a:t>
            </a:r>
            <a:endParaRPr lang="en-US" alt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96" name="picture 396"/>
          <p:cNvPicPr>
            <a:picLocks noChangeAspect="1"/>
          </p:cNvPicPr>
          <p:nvPr/>
        </p:nvPicPr>
        <p:blipFill>
          <a:blip r:embed="rId5"/>
          <a:stretch>
            <a:fillRect/>
          </a:stretch>
        </p:blipFill>
        <p:spPr>
          <a:xfrm rot="21600000">
            <a:off x="6420568" y="9302097"/>
            <a:ext cx="698836" cy="698835"/>
          </a:xfrm>
          <a:prstGeom prst="rect">
            <a:avLst/>
          </a:prstGeom>
        </p:spPr>
      </p:pic>
      <p:sp>
        <p:nvSpPr>
          <p:cNvPr id="398" name="textbox 398"/>
          <p:cNvSpPr/>
          <p:nvPr/>
        </p:nvSpPr>
        <p:spPr>
          <a:xfrm>
            <a:off x="5883910" y="8315960"/>
            <a:ext cx="1001395" cy="873760"/>
          </a:xfrm>
          <a:prstGeom prst="rect">
            <a:avLst/>
          </a:prstGeom>
        </p:spPr>
        <p:txBody>
          <a:bodyPr vert="horz" wrap="square" lIns="0" tIns="0" rIns="0" bIns="0"/>
          <a:lstStyle/>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400" name="textbox 400"/>
          <p:cNvSpPr/>
          <p:nvPr/>
        </p:nvSpPr>
        <p:spPr>
          <a:xfrm>
            <a:off x="381635" y="7825740"/>
            <a:ext cx="1040765" cy="475615"/>
          </a:xfrm>
          <a:prstGeom prst="rect">
            <a:avLst/>
          </a:prstGeom>
        </p:spPr>
        <p:txBody>
          <a:bodyPr vert="horz" wrap="square" lIns="0" tIns="0" rIns="0" bIns="0"/>
          <a:lstStyle/>
          <a:p>
            <a:pPr algn="l" rtl="0" eaLnBrk="0">
              <a:lnSpc>
                <a:spcPct val="83000"/>
              </a:lnSpc>
            </a:pPr>
            <a:endParaRPr lang="en-US" altLang="en-US" sz="100" dirty="0"/>
          </a:p>
          <a:p>
            <a:pPr marL="118745" indent="-106045" algn="r"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environmental resistance performance 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402" name="textbox 402"/>
          <p:cNvSpPr/>
          <p:nvPr/>
        </p:nvSpPr>
        <p:spPr>
          <a:xfrm>
            <a:off x="5885180" y="6250305"/>
            <a:ext cx="1163320" cy="610235"/>
          </a:xfrm>
          <a:prstGeom prst="rect">
            <a:avLst/>
          </a:prstGeom>
        </p:spPr>
        <p:txBody>
          <a:bodyPr vert="horz" wrap="square" lIns="0" tIns="0" rIns="0" bIns="0"/>
          <a:lstStyle/>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404" name="textbox 404"/>
          <p:cNvSpPr/>
          <p:nvPr/>
        </p:nvSpPr>
        <p:spPr>
          <a:xfrm>
            <a:off x="4379362" y="9609769"/>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406" name="picture 406"/>
          <p:cNvPicPr>
            <a:picLocks noChangeAspect="1"/>
          </p:cNvPicPr>
          <p:nvPr/>
        </p:nvPicPr>
        <p:blipFill>
          <a:blip r:embed="rId6"/>
          <a:stretch>
            <a:fillRect/>
          </a:stretch>
        </p:blipFill>
        <p:spPr>
          <a:xfrm rot="21600000">
            <a:off x="4306337" y="9609769"/>
            <a:ext cx="130518" cy="130517"/>
          </a:xfrm>
          <a:prstGeom prst="rect">
            <a:avLst/>
          </a:prstGeom>
        </p:spPr>
      </p:pic>
      <p:sp>
        <p:nvSpPr>
          <p:cNvPr id="408" name="textbox 408"/>
          <p:cNvSpPr/>
          <p:nvPr/>
        </p:nvSpPr>
        <p:spPr>
          <a:xfrm>
            <a:off x="480928" y="9603419"/>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410" name="picture 410"/>
          <p:cNvPicPr>
            <a:picLocks noChangeAspect="1"/>
          </p:cNvPicPr>
          <p:nvPr/>
        </p:nvPicPr>
        <p:blipFill>
          <a:blip r:embed="rId7"/>
          <a:stretch>
            <a:fillRect/>
          </a:stretch>
        </p:blipFill>
        <p:spPr>
          <a:xfrm rot="21600000">
            <a:off x="425048" y="9609769"/>
            <a:ext cx="130530" cy="130517"/>
          </a:xfrm>
          <a:prstGeom prst="rect">
            <a:avLst/>
          </a:prstGeom>
        </p:spPr>
      </p:pic>
      <p:sp>
        <p:nvSpPr>
          <p:cNvPr id="412" name="textbox 412"/>
          <p:cNvSpPr/>
          <p:nvPr/>
        </p:nvSpPr>
        <p:spPr>
          <a:xfrm>
            <a:off x="2535351" y="9603419"/>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414" name="picture 414"/>
          <p:cNvPicPr>
            <a:picLocks noChangeAspect="1"/>
          </p:cNvPicPr>
          <p:nvPr/>
        </p:nvPicPr>
        <p:blipFill>
          <a:blip r:embed="rId8"/>
          <a:stretch>
            <a:fillRect/>
          </a:stretch>
        </p:blipFill>
        <p:spPr>
          <a:xfrm rot="21600000">
            <a:off x="2475026" y="9609769"/>
            <a:ext cx="130518" cy="130517"/>
          </a:xfrm>
          <a:prstGeom prst="rect">
            <a:avLst/>
          </a:prstGeom>
        </p:spPr>
      </p:pic>
      <p:sp>
        <p:nvSpPr>
          <p:cNvPr id="416" name="textbox 416"/>
          <p:cNvSpPr/>
          <p:nvPr/>
        </p:nvSpPr>
        <p:spPr>
          <a:xfrm>
            <a:off x="539750" y="6250940"/>
            <a:ext cx="933450" cy="273050"/>
          </a:xfrm>
          <a:prstGeom prst="rect">
            <a:avLst/>
          </a:prstGeom>
        </p:spPr>
        <p:txBody>
          <a:bodyPr vert="horz" wrap="square" lIns="0" tIns="0" rIns="0" bIns="0"/>
          <a:lstStyle/>
          <a:p>
            <a:pPr algn="l" rtl="0" eaLnBrk="0">
              <a:lnSpc>
                <a:spcPct val="76000"/>
              </a:lnSpc>
            </a:pPr>
            <a:endParaRPr lang="en-US" altLang="en-US" sz="100" dirty="0"/>
          </a:p>
          <a:p>
            <a:pPr marL="334645" indent="-322580" algn="l"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pic>
        <p:nvPicPr>
          <p:cNvPr id="422" name="picture 422"/>
          <p:cNvPicPr>
            <a:picLocks noChangeAspect="1"/>
          </p:cNvPicPr>
          <p:nvPr/>
        </p:nvPicPr>
        <p:blipFill>
          <a:blip r:embed="rId9"/>
          <a:stretch>
            <a:fillRect/>
          </a:stretch>
        </p:blipFill>
        <p:spPr>
          <a:xfrm rot="21600000">
            <a:off x="1521791" y="6301667"/>
            <a:ext cx="4294449" cy="23876"/>
          </a:xfrm>
          <a:prstGeom prst="rect">
            <a:avLst/>
          </a:prstGeom>
        </p:spPr>
      </p:pic>
      <p:sp>
        <p:nvSpPr>
          <p:cNvPr id="424" name="textbox 424"/>
          <p:cNvSpPr/>
          <p:nvPr/>
        </p:nvSpPr>
        <p:spPr>
          <a:xfrm>
            <a:off x="2910205" y="8315960"/>
            <a:ext cx="2091690" cy="36893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428" name="textbox 428"/>
          <p:cNvSpPr/>
          <p:nvPr/>
        </p:nvSpPr>
        <p:spPr>
          <a:xfrm>
            <a:off x="2909570" y="8468995"/>
            <a:ext cx="2032000" cy="367665"/>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pic>
        <p:nvPicPr>
          <p:cNvPr id="430" name="picture 430"/>
          <p:cNvPicPr>
            <a:picLocks noChangeAspect="1"/>
          </p:cNvPicPr>
          <p:nvPr/>
        </p:nvPicPr>
        <p:blipFill>
          <a:blip r:embed="rId10"/>
          <a:stretch>
            <a:fillRect/>
          </a:stretch>
        </p:blipFill>
        <p:spPr>
          <a:xfrm rot="21600000">
            <a:off x="425322" y="9190418"/>
            <a:ext cx="6694081" cy="6350"/>
          </a:xfrm>
          <a:prstGeom prst="rect">
            <a:avLst/>
          </a:prstGeom>
        </p:spPr>
      </p:pic>
      <p:pic>
        <p:nvPicPr>
          <p:cNvPr id="432" name="picture 432"/>
          <p:cNvPicPr>
            <a:picLocks noChangeAspect="1"/>
          </p:cNvPicPr>
          <p:nvPr/>
        </p:nvPicPr>
        <p:blipFill>
          <a:blip r:embed="rId11"/>
          <a:stretch>
            <a:fillRect/>
          </a:stretch>
        </p:blipFill>
        <p:spPr>
          <a:xfrm rot="21600000">
            <a:off x="1466762" y="8369961"/>
            <a:ext cx="1330294" cy="23876"/>
          </a:xfrm>
          <a:prstGeom prst="rect">
            <a:avLst/>
          </a:prstGeom>
        </p:spPr>
      </p:pic>
      <p:pic>
        <p:nvPicPr>
          <p:cNvPr id="434" name="picture 434"/>
          <p:cNvPicPr>
            <a:picLocks noChangeAspect="1"/>
          </p:cNvPicPr>
          <p:nvPr/>
        </p:nvPicPr>
        <p:blipFill>
          <a:blip r:embed="rId12"/>
          <a:stretch>
            <a:fillRect/>
          </a:stretch>
        </p:blipFill>
        <p:spPr>
          <a:xfrm rot="21600000">
            <a:off x="5025829" y="8365127"/>
            <a:ext cx="790411" cy="23876"/>
          </a:xfrm>
          <a:prstGeom prst="rect">
            <a:avLst/>
          </a:prstGeom>
        </p:spPr>
      </p:pic>
      <p:pic>
        <p:nvPicPr>
          <p:cNvPr id="436" name="picture 436"/>
          <p:cNvPicPr>
            <a:picLocks noChangeAspect="1"/>
          </p:cNvPicPr>
          <p:nvPr/>
        </p:nvPicPr>
        <p:blipFill>
          <a:blip r:embed="rId13"/>
          <a:stretch>
            <a:fillRect/>
          </a:stretch>
        </p:blipFill>
        <p:spPr>
          <a:xfrm rot="21600000">
            <a:off x="2785118" y="7611002"/>
            <a:ext cx="23876" cy="770898"/>
          </a:xfrm>
          <a:prstGeom prst="rect">
            <a:avLst/>
          </a:prstGeom>
        </p:spPr>
      </p:pic>
      <p:pic>
        <p:nvPicPr>
          <p:cNvPr id="438" name="picture 438"/>
          <p:cNvPicPr>
            <a:picLocks noChangeAspect="1"/>
          </p:cNvPicPr>
          <p:nvPr/>
        </p:nvPicPr>
        <p:blipFill>
          <a:blip r:embed="rId14"/>
          <a:stretch>
            <a:fillRect/>
          </a:stretch>
        </p:blipFill>
        <p:spPr>
          <a:xfrm rot="21600000">
            <a:off x="5013887" y="7629047"/>
            <a:ext cx="23876" cy="748016"/>
          </a:xfrm>
          <a:prstGeom prst="rect">
            <a:avLst/>
          </a:prstGeom>
        </p:spPr>
      </p:pic>
      <p:pic>
        <p:nvPicPr>
          <p:cNvPr id="440" name="picture 440"/>
          <p:cNvPicPr>
            <a:picLocks noChangeAspect="1"/>
          </p:cNvPicPr>
          <p:nvPr/>
        </p:nvPicPr>
        <p:blipFill>
          <a:blip r:embed="rId15"/>
          <a:stretch>
            <a:fillRect/>
          </a:stretch>
        </p:blipFill>
        <p:spPr>
          <a:xfrm rot="21600000">
            <a:off x="3757796" y="7798183"/>
            <a:ext cx="23876" cy="462559"/>
          </a:xfrm>
          <a:prstGeom prst="rect">
            <a:avLst/>
          </a:prstGeom>
        </p:spPr>
      </p:pic>
      <p:sp>
        <p:nvSpPr>
          <p:cNvPr id="2" name="文本框 1"/>
          <p:cNvSpPr txBox="1"/>
          <p:nvPr/>
        </p:nvSpPr>
        <p:spPr>
          <a:xfrm>
            <a:off x="525145" y="537464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188845" y="537464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822700" y="537464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726430" y="5374640"/>
            <a:ext cx="1159510" cy="361950"/>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USB 3.0 data transmission</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12115" y="8448675"/>
            <a:ext cx="1099185" cy="481330"/>
          </a:xfrm>
          <a:prstGeom prst="rect">
            <a:avLst/>
          </a:prstGeom>
          <a:noFill/>
        </p:spPr>
        <p:txBody>
          <a:bodyPr wrap="square" rtlCol="0">
            <a:spAutoFit/>
          </a:bodyPr>
          <a:p>
            <a:pPr marL="118745" indent="-106045" algn="r"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 aluminum alloy shell </a:t>
            </a:r>
            <a:endParaRPr lang="zh-CN" altLang="en-US"/>
          </a:p>
        </p:txBody>
      </p:sp>
      <p:sp>
        <p:nvSpPr>
          <p:cNvPr id="9" name="文本框 8"/>
          <p:cNvSpPr txBox="1"/>
          <p:nvPr/>
        </p:nvSpPr>
        <p:spPr>
          <a:xfrm>
            <a:off x="293370" y="8849360"/>
            <a:ext cx="1212215" cy="351155"/>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sp>
        <p:nvSpPr>
          <p:cNvPr id="11" name="textbox 10"/>
          <p:cNvSpPr/>
          <p:nvPr>
            <p:custDataLst>
              <p:tags r:id="rId16"/>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rect"/>
          <p:cNvSpPr/>
          <p:nvPr/>
        </p:nvSpPr>
        <p:spPr>
          <a:xfrm>
            <a:off x="0" y="4758283"/>
            <a:ext cx="7550784" cy="5501474"/>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444" name="table 444"/>
          <p:cNvGraphicFramePr>
            <a:graphicFrameLocks noGrp="1"/>
          </p:cNvGraphicFramePr>
          <p:nvPr>
            <p:custDataLst>
              <p:tags r:id="rId1"/>
            </p:custDataLst>
          </p:nvPr>
        </p:nvGraphicFramePr>
        <p:xfrm>
          <a:off x="3465830" y="4869815"/>
          <a:ext cx="3594735" cy="4182745"/>
        </p:xfrm>
        <a:graphic>
          <a:graphicData uri="http://schemas.openxmlformats.org/drawingml/2006/table">
            <a:tbl>
              <a:tblPr>
                <a:solidFill>
                  <a:srgbClr val="F6F7F7"/>
                </a:solidFill>
              </a:tblPr>
              <a:tblGrid>
                <a:gridCol w="1557655"/>
                <a:gridCol w="2037080"/>
              </a:tblGrid>
              <a:tr h="300990">
                <a:tc gridSpan="2">
                  <a:txBody>
                    <a:bodyPr/>
                    <a:lstStyle/>
                    <a:p>
                      <a:pPr algn="l" rtl="0" eaLnBrk="0">
                        <a:lnSpc>
                          <a:spcPct val="119000"/>
                        </a:lnSpc>
                      </a:pPr>
                      <a:endParaRPr lang="en-US" altLang="en-US" sz="500" dirty="0"/>
                    </a:p>
                    <a:p>
                      <a:pPr marL="1226185" algn="l" rtl="0" eaLnBrk="0">
                        <a:lnSpc>
                          <a:spcPct val="90000"/>
                        </a:lnSpc>
                        <a:spcBef>
                          <a:spcPts val="5"/>
                        </a:spcBef>
                      </a:pPr>
                      <a:r>
                        <a:rPr sz="9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655">
                <a:tc>
                  <a:txBody>
                    <a:bodyPr/>
                    <a:lstStyle/>
                    <a:p>
                      <a:pPr algn="l" rtl="0" eaLnBrk="0">
                        <a:lnSpc>
                          <a:spcPct val="107000"/>
                        </a:lnSpc>
                      </a:pPr>
                      <a:endParaRPr lang="en-US" altLang="en-US" sz="200" dirty="0"/>
                    </a:p>
                    <a:p>
                      <a:pPr marL="167640" algn="l" rtl="0" eaLnBrk="0">
                        <a:lnSpc>
                          <a:spcPct val="88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0000"/>
                        </a:lnSpc>
                      </a:pPr>
                      <a:endParaRPr lang="en-US" altLang="en-US" sz="200" dirty="0"/>
                    </a:p>
                    <a:p>
                      <a:pPr marL="730250"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RVC-I540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171450">
                <a:tc>
                  <a:txBody>
                    <a:bodyPr/>
                    <a:lstStyle/>
                    <a:p>
                      <a:pPr algn="l" rtl="0" eaLnBrk="0">
                        <a:lnSpc>
                          <a:spcPct val="148000"/>
                        </a:lnSpc>
                      </a:pPr>
                      <a:endParaRPr lang="en-US" altLang="en-US" sz="200" dirty="0"/>
                    </a:p>
                    <a:p>
                      <a:pPr marL="166370" algn="l" rtl="0" eaLnBrk="0">
                        <a:lnSpc>
                          <a:spcPct val="97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86614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28000"/>
                        </a:lnSpc>
                      </a:pPr>
                      <a:endParaRPr lang="en-US" altLang="en-US" sz="200" dirty="0"/>
                    </a:p>
                    <a:p>
                      <a:pPr marL="16637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913765"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85000"/>
                        </a:lnSpc>
                      </a:pPr>
                      <a:endParaRPr lang="en-US" altLang="en-US" sz="1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4000"/>
                        </a:lnSpc>
                      </a:pPr>
                      <a:endParaRPr lang="en-US" altLang="en-US" sz="300" dirty="0"/>
                    </a:p>
                    <a:p>
                      <a:pPr marL="790575" algn="l" rtl="0" eaLnBrk="0">
                        <a:lnSpc>
                          <a:spcPct val="86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120~130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655">
                <a:tc>
                  <a:txBody>
                    <a:bodyPr/>
                    <a:lstStyle/>
                    <a:p>
                      <a:pPr algn="l" rtl="0" eaLnBrk="0">
                        <a:lnSpc>
                          <a:spcPct val="147000"/>
                        </a:lnSpc>
                      </a:pPr>
                      <a:endParaRPr lang="en-US" altLang="en-US" sz="200" dirty="0"/>
                    </a:p>
                    <a:p>
                      <a:pPr marL="166370" algn="l" rtl="0" eaLnBrk="0">
                        <a:lnSpc>
                          <a:spcPct val="99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713740" algn="l" rtl="0" eaLnBrk="0">
                        <a:lnSpc>
                          <a:spcPct val="97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39*26 @ 120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09000"/>
                        </a:lnSpc>
                      </a:pPr>
                      <a:endParaRPr lang="en-US" altLang="en-US" sz="300" dirty="0"/>
                    </a:p>
                    <a:p>
                      <a:pPr marL="165735" algn="l" rtl="0" eaLnBrk="0">
                        <a:lnSpc>
                          <a:spcPct val="99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a:t>
                      </a: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field of</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712470" algn="l" rtl="0" eaLnBrk="0">
                        <a:lnSpc>
                          <a:spcPct val="97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42*27 @ 130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925">
                <a:tc>
                  <a:txBody>
                    <a:bodyPr/>
                    <a:lstStyle/>
                    <a:p>
                      <a:pPr algn="l" rtl="0" eaLnBrk="0">
                        <a:lnSpc>
                          <a:spcPct val="102000"/>
                        </a:lnSpc>
                      </a:pPr>
                      <a:endParaRPr lang="en-US" altLang="en-US" sz="300" dirty="0"/>
                    </a:p>
                    <a:p>
                      <a:pPr marL="16383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a:t>
                      </a: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al</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1000"/>
                        </a:lnSpc>
                      </a:pPr>
                      <a:endParaRPr lang="en-US" altLang="en-US" sz="300" dirty="0"/>
                    </a:p>
                    <a:p>
                      <a:pPr marL="68199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0.0149~0.0151</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1455">
                <a:tc>
                  <a:txBody>
                    <a:bodyPr/>
                    <a:lstStyle/>
                    <a:p>
                      <a:pPr algn="l" rtl="0" eaLnBrk="0">
                        <a:lnSpc>
                          <a:spcPct val="103000"/>
                        </a:lnSpc>
                      </a:pPr>
                      <a:endParaRPr lang="en-US" altLang="en-US" sz="300" dirty="0"/>
                    </a:p>
                    <a:p>
                      <a:pPr marL="16637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0000"/>
                        </a:lnSpc>
                      </a:pPr>
                      <a:endParaRPr lang="en-US" altLang="en-US" sz="300" dirty="0"/>
                    </a:p>
                    <a:p>
                      <a:pPr marL="68199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0.0006~0.0015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6535">
                <a:tc>
                  <a:txBody>
                    <a:bodyPr/>
                    <a:lstStyle/>
                    <a:p>
                      <a:pPr algn="l" rtl="0" eaLnBrk="0">
                        <a:lnSpc>
                          <a:spcPct val="113000"/>
                        </a:lnSpc>
                      </a:pPr>
                      <a:endParaRPr lang="en-US" altLang="en-US" sz="300" dirty="0"/>
                    </a:p>
                    <a:p>
                      <a:pPr marL="16637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63881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0.00003~0.00005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655">
                <a:tc>
                  <a:txBody>
                    <a:bodyPr/>
                    <a:lstStyle/>
                    <a:p>
                      <a:pPr algn="l" rtl="0" eaLnBrk="0">
                        <a:lnSpc>
                          <a:spcPct val="121000"/>
                        </a:lnSpc>
                      </a:pPr>
                      <a:endParaRPr lang="en-US" altLang="en-US" sz="300" dirty="0"/>
                    </a:p>
                    <a:p>
                      <a:pPr marL="167640" algn="l" rtl="0" eaLnBrk="0">
                        <a:lnSpc>
                          <a:spcPct val="90000"/>
                        </a:lnSpc>
                        <a:spcBef>
                          <a:spcPts val="0"/>
                        </a:spcBef>
                      </a:pPr>
                      <a:r>
                        <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a:t>
                      </a: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lluminant</a:t>
                      </a:r>
                      <a:r>
                        <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 source</a:t>
                      </a:r>
                      <a:endParaRPr lang="en-US"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777240" algn="l" rtl="0" eaLnBrk="0">
                        <a:lnSpc>
                          <a:spcPct val="92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22000"/>
                        </a:lnSpc>
                      </a:pPr>
                      <a:endParaRPr lang="en-US" altLang="en-US" sz="300" dirty="0"/>
                    </a:p>
                    <a:p>
                      <a:pPr marL="166370" algn="l" rtl="0" eaLnBrk="0">
                        <a:lnSpc>
                          <a:spcPct val="91000"/>
                        </a:lnSpc>
                        <a:spcBef>
                          <a:spcPts val="5"/>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811530" algn="l" rtl="0" eaLnBrk="0">
                        <a:lnSpc>
                          <a:spcPct val="86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USB3.0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21000"/>
                        </a:lnSpc>
                      </a:pPr>
                      <a:endParaRPr lang="en-US" altLang="en-US" sz="300" dirty="0"/>
                    </a:p>
                    <a:p>
                      <a:pPr marL="165100" algn="l" rtl="0" eaLnBrk="0">
                        <a:lnSpc>
                          <a:spcPct val="97000"/>
                        </a:lnSpc>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887730" algn="l" rtl="0" eaLnBrk="0">
                        <a:lnSpc>
                          <a:spcPct val="85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1.4</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2560">
                <a:tc>
                  <a:txBody>
                    <a:bodyPr/>
                    <a:lstStyle/>
                    <a:p>
                      <a:pPr algn="l" rtl="0" eaLnBrk="0">
                        <a:lnSpc>
                          <a:spcPct val="114000"/>
                        </a:lnSpc>
                      </a:pPr>
                      <a:endParaRPr lang="en-US" altLang="en-US" sz="300" dirty="0"/>
                    </a:p>
                    <a:p>
                      <a:pPr marL="165100"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0000"/>
                        </a:lnSpc>
                      </a:pPr>
                      <a:endParaRPr lang="en-US" altLang="en-US" sz="300" dirty="0"/>
                    </a:p>
                    <a:p>
                      <a:pPr marL="72961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220*135*57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655">
                <a:tc>
                  <a:txBody>
                    <a:bodyPr/>
                    <a:lstStyle/>
                    <a:p>
                      <a:pPr algn="l" rtl="0" eaLnBrk="0">
                        <a:lnSpc>
                          <a:spcPct val="118000"/>
                        </a:lnSpc>
                      </a:pPr>
                      <a:endParaRPr lang="en-US" altLang="en-US" sz="300" dirty="0"/>
                    </a:p>
                    <a:p>
                      <a:pPr marL="167005"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0485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0655">
                <a:tc>
                  <a:txBody>
                    <a:bodyPr/>
                    <a:lstStyle/>
                    <a:p>
                      <a:pPr algn="l" rtl="0" eaLnBrk="0">
                        <a:lnSpc>
                          <a:spcPct val="109000"/>
                        </a:lnSpc>
                      </a:pPr>
                      <a:endParaRPr lang="en-US" altLang="en-US" sz="300" dirty="0"/>
                    </a:p>
                    <a:p>
                      <a:pPr marL="169545"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6000"/>
                        </a:lnSpc>
                      </a:pPr>
                      <a:endParaRPr lang="en-US" altLang="en-US" sz="300" dirty="0"/>
                    </a:p>
                    <a:p>
                      <a:pPr marL="86296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61290">
                <a:tc>
                  <a:txBody>
                    <a:bodyPr/>
                    <a:lstStyle/>
                    <a:p>
                      <a:pPr algn="l" rtl="0" eaLnBrk="0">
                        <a:lnSpc>
                          <a:spcPct val="135000"/>
                        </a:lnSpc>
                      </a:pPr>
                      <a:endParaRPr lang="en-US" altLang="en-US" sz="200" dirty="0"/>
                    </a:p>
                    <a:p>
                      <a:pPr marL="167005" algn="l" rtl="0" eaLnBrk="0">
                        <a:lnSpc>
                          <a:spcPct val="99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9000"/>
                        </a:lnSpc>
                      </a:pPr>
                      <a:endParaRPr lang="en-US" altLang="en-US" sz="200" dirty="0"/>
                    </a:p>
                    <a:p>
                      <a:pPr marL="851535"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8750">
                <a:tc>
                  <a:txBody>
                    <a:bodyPr/>
                    <a:lstStyle/>
                    <a:p>
                      <a:pPr algn="l" rtl="0" eaLnBrk="0">
                        <a:lnSpc>
                          <a:spcPct val="124000"/>
                        </a:lnSpc>
                      </a:pPr>
                      <a:endParaRPr lang="en-US" altLang="en-US" sz="200" dirty="0"/>
                    </a:p>
                    <a:p>
                      <a:pPr marL="167005" algn="l" rtl="0" eaLnBrk="0">
                        <a:lnSpc>
                          <a:spcPct val="99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perating</a:t>
                      </a: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0000"/>
                        </a:lnSpc>
                      </a:pPr>
                      <a:endParaRPr lang="en-US" altLang="en-US" sz="200" dirty="0"/>
                    </a:p>
                    <a:p>
                      <a:pPr marL="669290" algn="l" rtl="0" eaLnBrk="0">
                        <a:lnSpc>
                          <a:spcPct val="90000"/>
                        </a:lnSpc>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4470">
                <a:tc>
                  <a:txBody>
                    <a:bodyPr/>
                    <a:lstStyle/>
                    <a:p>
                      <a:pPr algn="l" rtl="0" eaLnBrk="0">
                        <a:lnSpc>
                          <a:spcPct val="105000"/>
                        </a:lnSpc>
                      </a:pPr>
                      <a:endParaRPr lang="en-US" altLang="en-US" sz="300" dirty="0"/>
                    </a:p>
                    <a:p>
                      <a:pPr marL="164465" algn="l" rtl="0" eaLnBrk="0">
                        <a:lnSpc>
                          <a:spcPct val="90000"/>
                        </a:lnSpc>
                        <a:spcBef>
                          <a:spcPts val="5"/>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3000"/>
                        </a:lnSpc>
                      </a:pPr>
                      <a:endParaRPr lang="en-US" altLang="en-US" sz="200" dirty="0"/>
                    </a:p>
                    <a:p>
                      <a:pPr marL="221615" algn="l" rtl="0" eaLnBrk="0">
                        <a:lnSpc>
                          <a:spcPct val="91000"/>
                        </a:lnSpc>
                        <a:spcBef>
                          <a:spcPts val="0"/>
                        </a:spcBef>
                        <a:buClrTx/>
                        <a:buSzTx/>
                        <a:buFontTx/>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2090">
                <a:tc>
                  <a:txBody>
                    <a:bodyPr/>
                    <a:lstStyle/>
                    <a:p>
                      <a:pPr algn="l" rtl="0" eaLnBrk="0">
                        <a:lnSpc>
                          <a:spcPct val="106000"/>
                        </a:lnSpc>
                      </a:pPr>
                      <a:endParaRPr lang="en-US" altLang="en-US" sz="3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3000"/>
                        </a:lnSpc>
                      </a:pPr>
                      <a:endParaRPr lang="en-US" altLang="en-US" sz="300" dirty="0"/>
                    </a:p>
                    <a:p>
                      <a:pPr marL="896620"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6375">
                <a:tc>
                  <a:txBody>
                    <a:bodyPr/>
                    <a:lstStyle/>
                    <a:p>
                      <a:pPr algn="l" rtl="0" eaLnBrk="0">
                        <a:lnSpc>
                          <a:spcPct val="138000"/>
                        </a:lnSpc>
                      </a:pPr>
                      <a:endParaRPr lang="en-US" altLang="en-US" sz="2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200" dirty="0"/>
                    </a:p>
                    <a:p>
                      <a:pPr marL="622300"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200">
                <a:tc>
                  <a:txBody>
                    <a:bodyPr/>
                    <a:lstStyle/>
                    <a:p>
                      <a:pPr algn="l" rtl="0" eaLnBrk="0">
                        <a:lnSpc>
                          <a:spcPct val="131000"/>
                        </a:lnSpc>
                      </a:pPr>
                      <a:endParaRPr lang="en-US" altLang="en-US" sz="200" dirty="0"/>
                    </a:p>
                    <a:p>
                      <a:pPr marL="16573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663575" algn="l" rtl="0" eaLnBrk="0">
                        <a:lnSpc>
                          <a:spcPct val="9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0660">
                <a:tc>
                  <a:txBody>
                    <a:bodyPr/>
                    <a:lstStyle/>
                    <a:p>
                      <a:pPr algn="l" rtl="0" eaLnBrk="0">
                        <a:lnSpc>
                          <a:spcPct val="119000"/>
                        </a:lnSpc>
                      </a:pPr>
                      <a:endParaRPr lang="en-US" altLang="en-US" sz="2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8000"/>
                        </a:lnSpc>
                      </a:pPr>
                      <a:endParaRPr lang="en-US" altLang="en-US" sz="200" dirty="0"/>
                    </a:p>
                    <a:p>
                      <a:pPr marL="22161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 L/VisionPro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pic>
        <p:nvPicPr>
          <p:cNvPr id="446" name="picture 446"/>
          <p:cNvPicPr>
            <a:picLocks noChangeAspect="1"/>
          </p:cNvPicPr>
          <p:nvPr/>
        </p:nvPicPr>
        <p:blipFill>
          <a:blip r:embed="rId2"/>
          <a:stretch>
            <a:fillRect/>
          </a:stretch>
        </p:blipFill>
        <p:spPr>
          <a:xfrm rot="21600000">
            <a:off x="2478412" y="5900051"/>
            <a:ext cx="142100" cy="2549160"/>
          </a:xfrm>
          <a:prstGeom prst="rect">
            <a:avLst/>
          </a:prstGeom>
        </p:spPr>
      </p:pic>
      <p:pic>
        <p:nvPicPr>
          <p:cNvPr id="448" name="picture 448"/>
          <p:cNvPicPr>
            <a:picLocks noChangeAspect="1"/>
          </p:cNvPicPr>
          <p:nvPr/>
        </p:nvPicPr>
        <p:blipFill>
          <a:blip r:embed="rId3"/>
          <a:stretch>
            <a:fillRect/>
          </a:stretch>
        </p:blipFill>
        <p:spPr>
          <a:xfrm rot="21600000">
            <a:off x="923429" y="5974410"/>
            <a:ext cx="1641106" cy="2692641"/>
          </a:xfrm>
          <a:prstGeom prst="rect">
            <a:avLst/>
          </a:prstGeom>
        </p:spPr>
      </p:pic>
      <p:pic>
        <p:nvPicPr>
          <p:cNvPr id="450" name="picture 450"/>
          <p:cNvPicPr>
            <a:picLocks noChangeAspect="1"/>
          </p:cNvPicPr>
          <p:nvPr/>
        </p:nvPicPr>
        <p:blipFill>
          <a:blip r:embed="rId4"/>
          <a:stretch>
            <a:fillRect/>
          </a:stretch>
        </p:blipFill>
        <p:spPr>
          <a:xfrm rot="21600000">
            <a:off x="923369" y="5900064"/>
            <a:ext cx="1568357" cy="2766987"/>
          </a:xfrm>
          <a:prstGeom prst="rect">
            <a:avLst/>
          </a:prstGeom>
        </p:spPr>
      </p:pic>
      <p:pic>
        <p:nvPicPr>
          <p:cNvPr id="452" name="picture 452"/>
          <p:cNvPicPr>
            <a:picLocks noChangeAspect="1"/>
          </p:cNvPicPr>
          <p:nvPr/>
        </p:nvPicPr>
        <p:blipFill>
          <a:blip r:embed="rId5"/>
          <a:stretch>
            <a:fillRect/>
          </a:stretch>
        </p:blipFill>
        <p:spPr>
          <a:xfrm rot="21600000">
            <a:off x="4942497" y="3177870"/>
            <a:ext cx="2118537" cy="1010704"/>
          </a:xfrm>
          <a:prstGeom prst="rect">
            <a:avLst/>
          </a:prstGeom>
        </p:spPr>
      </p:pic>
      <p:pic>
        <p:nvPicPr>
          <p:cNvPr id="454" name="picture 454"/>
          <p:cNvPicPr>
            <a:picLocks noChangeAspect="1"/>
          </p:cNvPicPr>
          <p:nvPr/>
        </p:nvPicPr>
        <p:blipFill>
          <a:blip r:embed="rId6"/>
          <a:stretch>
            <a:fillRect/>
          </a:stretch>
        </p:blipFill>
        <p:spPr>
          <a:xfrm rot="21600000">
            <a:off x="2713189" y="3177870"/>
            <a:ext cx="2118525" cy="1010704"/>
          </a:xfrm>
          <a:prstGeom prst="rect">
            <a:avLst/>
          </a:prstGeom>
        </p:spPr>
      </p:pic>
      <p:pic>
        <p:nvPicPr>
          <p:cNvPr id="456" name="picture 456"/>
          <p:cNvPicPr>
            <a:picLocks noChangeAspect="1"/>
          </p:cNvPicPr>
          <p:nvPr/>
        </p:nvPicPr>
        <p:blipFill>
          <a:blip r:embed="rId7"/>
          <a:stretch>
            <a:fillRect/>
          </a:stretch>
        </p:blipFill>
        <p:spPr>
          <a:xfrm rot="21600000">
            <a:off x="484403" y="3176575"/>
            <a:ext cx="2118525" cy="1010704"/>
          </a:xfrm>
          <a:prstGeom prst="rect">
            <a:avLst/>
          </a:prstGeom>
        </p:spPr>
      </p:pic>
      <p:sp>
        <p:nvSpPr>
          <p:cNvPr id="458" name="textbox 458"/>
          <p:cNvSpPr/>
          <p:nvPr/>
        </p:nvSpPr>
        <p:spPr>
          <a:xfrm>
            <a:off x="0" y="420916"/>
            <a:ext cx="572579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460" name="textbox 460"/>
          <p:cNvSpPr/>
          <p:nvPr/>
        </p:nvSpPr>
        <p:spPr>
          <a:xfrm>
            <a:off x="3074670" y="1618615"/>
            <a:ext cx="1788795" cy="1144270"/>
          </a:xfrm>
          <a:prstGeom prst="rect">
            <a:avLst/>
          </a:prstGeom>
        </p:spPr>
        <p:txBody>
          <a:bodyPr vert="horz" wrap="square" lIns="0" tIns="0" rIns="0" bIns="0"/>
          <a:lstStyle/>
          <a:p>
            <a:pPr algn="l" rtl="0" eaLnBrk="0">
              <a:lnSpc>
                <a:spcPct val="104000"/>
              </a:lnSpc>
            </a:pPr>
            <a:r>
              <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rPr>
              <a:t>Stable and reliable</a:t>
            </a:r>
            <a:endPar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lang="en-US" altLang="en-US" sz="700" dirty="0">
              <a:latin typeface="微软雅黑" panose="020B0503020204020204" charset="-122"/>
              <a:ea typeface="微软雅黑" panose="020B0503020204020204" charset="-122"/>
            </a:endParaRPr>
          </a:p>
          <a:p>
            <a:pPr indent="0" algn="l" rtl="0" eaLnBrk="0" fontAlgn="auto">
              <a:lnSpc>
                <a:spcPct val="119000"/>
              </a:lnSpc>
              <a:spcBef>
                <a:spcPts val="0"/>
              </a:spcBef>
              <a:buClrTx/>
              <a:buSzTx/>
              <a:buFontTx/>
            </a:pP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With IP65 protection level and a number of tests, it can operate stably in a harsh environment.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462" name="picture 462"/>
          <p:cNvPicPr>
            <a:picLocks noChangeAspect="1"/>
          </p:cNvPicPr>
          <p:nvPr/>
        </p:nvPicPr>
        <p:blipFill>
          <a:blip r:embed="rId8"/>
          <a:stretch>
            <a:fillRect/>
          </a:stretch>
        </p:blipFill>
        <p:spPr>
          <a:xfrm rot="21600000">
            <a:off x="2744052" y="1590250"/>
            <a:ext cx="247370" cy="246735"/>
          </a:xfrm>
          <a:prstGeom prst="rect">
            <a:avLst/>
          </a:prstGeom>
        </p:spPr>
      </p:pic>
      <p:sp>
        <p:nvSpPr>
          <p:cNvPr id="464" name="textbox 464"/>
          <p:cNvSpPr/>
          <p:nvPr/>
        </p:nvSpPr>
        <p:spPr>
          <a:xfrm>
            <a:off x="5394960" y="1544320"/>
            <a:ext cx="1868805" cy="1270635"/>
          </a:xfrm>
          <a:prstGeom prst="rect">
            <a:avLst/>
          </a:prstGeom>
        </p:spPr>
        <p:txBody>
          <a:bodyPr vert="horz" wrap="square" lIns="0" tIns="0" rIns="0" bIns="0"/>
          <a:lstStyle/>
          <a:p>
            <a:pPr algn="l" rtl="0" eaLnBrk="0">
              <a:lnSpc>
                <a:spcPct val="149000"/>
              </a:lnSpc>
            </a:pPr>
            <a:r>
              <a:rPr lang="en-US"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indent="0" algn="l" rtl="0" eaLnBrk="0" fontAlgn="auto">
              <a:lnSpc>
                <a:spcPct val="104000"/>
              </a:lnSpc>
            </a:pPr>
            <a:endParaRPr lang="en-US" sz="900" kern="0" spc="-10" dirty="0">
              <a:solidFill>
                <a:srgbClr val="231F20">
                  <a:alpha val="100000"/>
                </a:srgbClr>
              </a:solidFill>
              <a:latin typeface="Malgun Gothic" panose="020B0503020000020004" charset="-127"/>
              <a:ea typeface="Malgun Gothic" panose="020B0503020000020004" charset="-127"/>
              <a:cs typeface="微软雅黑" panose="020B0503020204020204" charset="-122"/>
            </a:endParaRPr>
          </a:p>
          <a:p>
            <a:pPr indent="0" algn="l" rtl="0" eaLnBrk="0" fontAlgn="auto">
              <a:lnSpc>
                <a:spcPct val="103000"/>
              </a:lnSpc>
            </a:pPr>
            <a:endParaRPr sz="900" kern="0" spc="-10" dirty="0">
              <a:solidFill>
                <a:srgbClr val="231F20">
                  <a:alpha val="100000"/>
                </a:srgbClr>
              </a:solidFill>
              <a:latin typeface="Malgun Gothic" panose="020B0503020000020004" charset="-127"/>
              <a:ea typeface="Malgun Gothic" panose="020B0503020000020004" charset="-127"/>
              <a:cs typeface="微软雅黑" panose="020B0503020204020204" charset="-122"/>
            </a:endParaRPr>
          </a:p>
        </p:txBody>
      </p:sp>
      <p:pic>
        <p:nvPicPr>
          <p:cNvPr id="466" name="picture 466"/>
          <p:cNvPicPr>
            <a:picLocks noChangeAspect="1"/>
          </p:cNvPicPr>
          <p:nvPr/>
        </p:nvPicPr>
        <p:blipFill>
          <a:blip r:embed="rId9"/>
          <a:stretch>
            <a:fillRect/>
          </a:stretch>
        </p:blipFill>
        <p:spPr>
          <a:xfrm rot="21600000">
            <a:off x="5106463" y="1601449"/>
            <a:ext cx="237921" cy="222593"/>
          </a:xfrm>
          <a:prstGeom prst="rect">
            <a:avLst/>
          </a:prstGeom>
        </p:spPr>
      </p:pic>
      <p:sp>
        <p:nvSpPr>
          <p:cNvPr id="468" name="textbox 468"/>
          <p:cNvSpPr/>
          <p:nvPr/>
        </p:nvSpPr>
        <p:spPr>
          <a:xfrm>
            <a:off x="687070" y="1618615"/>
            <a:ext cx="2063115" cy="915035"/>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3000"/>
              </a:lnSpc>
            </a:pP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 Ultra high precision</a:t>
            </a:r>
            <a:endPar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93000"/>
              </a:lnSpc>
            </a:pPr>
            <a:endParaRPr sz="9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indent="0" algn="l" rtl="0" eaLnBrk="0" fontAlgn="auto">
              <a:lnSpc>
                <a:spcPct val="119000"/>
              </a:lnSpc>
            </a:pP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 precision calibration algorithm, single point repetition accuracy up to micron level.</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470" name="picture 470"/>
          <p:cNvPicPr>
            <a:picLocks noChangeAspect="1"/>
          </p:cNvPicPr>
          <p:nvPr/>
        </p:nvPicPr>
        <p:blipFill>
          <a:blip r:embed="rId10"/>
          <a:stretch>
            <a:fillRect/>
          </a:stretch>
        </p:blipFill>
        <p:spPr>
          <a:xfrm rot="21600000">
            <a:off x="6422941" y="9302097"/>
            <a:ext cx="698836" cy="698835"/>
          </a:xfrm>
          <a:prstGeom prst="rect">
            <a:avLst/>
          </a:prstGeom>
        </p:spPr>
      </p:pic>
      <p:pic>
        <p:nvPicPr>
          <p:cNvPr id="472" name="picture 472"/>
          <p:cNvPicPr>
            <a:picLocks noChangeAspect="1"/>
          </p:cNvPicPr>
          <p:nvPr/>
        </p:nvPicPr>
        <p:blipFill>
          <a:blip r:embed="rId11"/>
          <a:stretch>
            <a:fillRect/>
          </a:stretch>
        </p:blipFill>
        <p:spPr>
          <a:xfrm rot="21600000">
            <a:off x="1464805" y="8150204"/>
            <a:ext cx="993724" cy="181076"/>
          </a:xfrm>
          <a:prstGeom prst="rect">
            <a:avLst/>
          </a:prstGeom>
        </p:spPr>
      </p:pic>
      <p:grpSp>
        <p:nvGrpSpPr>
          <p:cNvPr id="14" name="group 14"/>
          <p:cNvGrpSpPr/>
          <p:nvPr/>
        </p:nvGrpSpPr>
        <p:grpSpPr>
          <a:xfrm rot="21600000">
            <a:off x="896687" y="7964453"/>
            <a:ext cx="579424" cy="742881"/>
            <a:chOff x="0" y="0"/>
            <a:chExt cx="579424" cy="742881"/>
          </a:xfrm>
        </p:grpSpPr>
        <p:pic>
          <p:nvPicPr>
            <p:cNvPr id="474" name="picture 474"/>
            <p:cNvPicPr>
              <a:picLocks noChangeAspect="1"/>
            </p:cNvPicPr>
            <p:nvPr/>
          </p:nvPicPr>
          <p:blipFill>
            <a:blip r:embed="rId12"/>
            <a:stretch>
              <a:fillRect/>
            </a:stretch>
          </p:blipFill>
          <p:spPr>
            <a:xfrm rot="21600000">
              <a:off x="23733" y="21767"/>
              <a:ext cx="470162" cy="691041"/>
            </a:xfrm>
            <a:prstGeom prst="rect">
              <a:avLst/>
            </a:prstGeom>
          </p:spPr>
        </p:pic>
        <p:pic>
          <p:nvPicPr>
            <p:cNvPr id="476" name="picture 476"/>
            <p:cNvPicPr>
              <a:picLocks noChangeAspect="1"/>
            </p:cNvPicPr>
            <p:nvPr/>
          </p:nvPicPr>
          <p:blipFill>
            <a:blip r:embed="rId13"/>
            <a:stretch>
              <a:fillRect/>
            </a:stretch>
          </p:blipFill>
          <p:spPr>
            <a:xfrm rot="21600000">
              <a:off x="477415" y="336608"/>
              <a:ext cx="102008" cy="36488"/>
            </a:xfrm>
            <a:prstGeom prst="rect">
              <a:avLst/>
            </a:prstGeom>
          </p:spPr>
        </p:pic>
        <p:sp>
          <p:nvSpPr>
            <p:cNvPr id="478" name="rect"/>
            <p:cNvSpPr/>
            <p:nvPr/>
          </p:nvSpPr>
          <p:spPr>
            <a:xfrm>
              <a:off x="0" y="226308"/>
              <a:ext cx="42837" cy="46024"/>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480" name="rect"/>
            <p:cNvSpPr/>
            <p:nvPr/>
          </p:nvSpPr>
          <p:spPr>
            <a:xfrm>
              <a:off x="413580" y="696856"/>
              <a:ext cx="42837" cy="46024"/>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482" name="rect"/>
            <p:cNvSpPr/>
            <p:nvPr/>
          </p:nvSpPr>
          <p:spPr>
            <a:xfrm>
              <a:off x="86645" y="0"/>
              <a:ext cx="41617" cy="34810"/>
            </a:xfrm>
            <a:prstGeom prst="rect">
              <a:avLst/>
            </a:prstGeom>
            <a:solidFill>
              <a:srgbClr val="D92628">
                <a:alpha val="100000"/>
              </a:srgbClr>
            </a:solidFill>
            <a:ln cap="flat">
              <a:noFill/>
              <a:prstDash val="solid"/>
              <a:miter lim="0"/>
            </a:ln>
          </p:spPr>
          <p:txBody>
            <a:bodyPr rtlCol="0"/>
            <a:lstStyle/>
            <a:p>
              <a:pPr algn="ctr"/>
              <a:endParaRPr lang="zh-CN" altLang="en-US"/>
            </a:p>
          </p:txBody>
        </p:sp>
      </p:grpSp>
      <p:pic>
        <p:nvPicPr>
          <p:cNvPr id="484" name="picture 484"/>
          <p:cNvPicPr>
            <a:picLocks noChangeAspect="1"/>
          </p:cNvPicPr>
          <p:nvPr/>
        </p:nvPicPr>
        <p:blipFill>
          <a:blip r:embed="rId14"/>
          <a:stretch>
            <a:fillRect/>
          </a:stretch>
        </p:blipFill>
        <p:spPr>
          <a:xfrm rot="21600000">
            <a:off x="1362735" y="5280812"/>
            <a:ext cx="745109" cy="504481"/>
          </a:xfrm>
          <a:prstGeom prst="rect">
            <a:avLst/>
          </a:prstGeom>
        </p:spPr>
      </p:pic>
      <p:grpSp>
        <p:nvGrpSpPr>
          <p:cNvPr id="16" name="group 16"/>
          <p:cNvGrpSpPr/>
          <p:nvPr/>
        </p:nvGrpSpPr>
        <p:grpSpPr>
          <a:xfrm rot="21600000">
            <a:off x="346706" y="1124081"/>
            <a:ext cx="1334173" cy="379095"/>
            <a:chOff x="-82550" y="0"/>
            <a:chExt cx="1334173" cy="379095"/>
          </a:xfrm>
        </p:grpSpPr>
        <p:pic>
          <p:nvPicPr>
            <p:cNvPr id="486" name="picture 486"/>
            <p:cNvPicPr>
              <a:picLocks noChangeAspect="1"/>
            </p:cNvPicPr>
            <p:nvPr/>
          </p:nvPicPr>
          <p:blipFill>
            <a:blip r:embed="rId15"/>
            <a:stretch>
              <a:fillRect/>
            </a:stretch>
          </p:blipFill>
          <p:spPr>
            <a:xfrm rot="21600000">
              <a:off x="0" y="0"/>
              <a:ext cx="1251623" cy="295922"/>
            </a:xfrm>
            <a:prstGeom prst="rect">
              <a:avLst/>
            </a:prstGeom>
          </p:spPr>
        </p:pic>
        <p:sp>
          <p:nvSpPr>
            <p:cNvPr id="488" name="textbox 488"/>
            <p:cNvSpPr/>
            <p:nvPr/>
          </p:nvSpPr>
          <p:spPr>
            <a:xfrm>
              <a:off x="-82550" y="38100"/>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t>
              </a: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A</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dvantage</a:t>
              </a: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s</a:t>
              </a:r>
              <a:endPar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18" name="group 18"/>
          <p:cNvGrpSpPr/>
          <p:nvPr/>
        </p:nvGrpSpPr>
        <p:grpSpPr>
          <a:xfrm rot="21600000">
            <a:off x="293366" y="2698787"/>
            <a:ext cx="1509395" cy="405130"/>
            <a:chOff x="-135890" y="0"/>
            <a:chExt cx="1509395" cy="405130"/>
          </a:xfrm>
        </p:grpSpPr>
        <p:pic>
          <p:nvPicPr>
            <p:cNvPr id="490" name="picture 490"/>
            <p:cNvPicPr>
              <a:picLocks noChangeAspect="1"/>
            </p:cNvPicPr>
            <p:nvPr/>
          </p:nvPicPr>
          <p:blipFill>
            <a:blip r:embed="rId16"/>
            <a:stretch>
              <a:fillRect/>
            </a:stretch>
          </p:blipFill>
          <p:spPr>
            <a:xfrm rot="21600000">
              <a:off x="0" y="0"/>
              <a:ext cx="1251623" cy="295922"/>
            </a:xfrm>
            <a:prstGeom prst="rect">
              <a:avLst/>
            </a:prstGeom>
          </p:spPr>
        </p:pic>
        <p:sp>
          <p:nvSpPr>
            <p:cNvPr id="492" name="textbox 492"/>
            <p:cNvSpPr/>
            <p:nvPr/>
          </p:nvSpPr>
          <p:spPr>
            <a:xfrm>
              <a:off x="-135890" y="63500"/>
              <a:ext cx="1509395" cy="341630"/>
            </a:xfrm>
            <a:prstGeom prst="rect">
              <a:avLst/>
            </a:prstGeom>
          </p:spPr>
          <p:txBody>
            <a:bodyPr vert="horz" wrap="square" lIns="0" tIns="0" rIns="0" bIns="0"/>
            <a:lstStyle/>
            <a:p>
              <a:pPr algn="l" rtl="0" eaLnBrk="0">
                <a:lnSpc>
                  <a:spcPct val="106000"/>
                </a:lnSpc>
              </a:pPr>
              <a:endParaRPr lang="en-US" altLang="en-US" sz="2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pic>
        <p:nvPicPr>
          <p:cNvPr id="494" name="picture 494"/>
          <p:cNvPicPr>
            <a:picLocks noChangeAspect="1"/>
          </p:cNvPicPr>
          <p:nvPr/>
        </p:nvPicPr>
        <p:blipFill>
          <a:blip r:embed="rId17"/>
          <a:stretch>
            <a:fillRect/>
          </a:stretch>
        </p:blipFill>
        <p:spPr>
          <a:xfrm rot="21600000">
            <a:off x="1426450" y="8491596"/>
            <a:ext cx="1109218" cy="215011"/>
          </a:xfrm>
          <a:prstGeom prst="rect">
            <a:avLst/>
          </a:prstGeom>
        </p:spPr>
      </p:pic>
      <p:sp>
        <p:nvSpPr>
          <p:cNvPr id="496" name="textbox 496"/>
          <p:cNvSpPr/>
          <p:nvPr/>
        </p:nvSpPr>
        <p:spPr>
          <a:xfrm>
            <a:off x="4365853" y="9603419"/>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498" name="picture 498"/>
          <p:cNvPicPr>
            <a:picLocks noChangeAspect="1"/>
          </p:cNvPicPr>
          <p:nvPr/>
        </p:nvPicPr>
        <p:blipFill>
          <a:blip r:embed="rId18"/>
          <a:stretch>
            <a:fillRect/>
          </a:stretch>
        </p:blipFill>
        <p:spPr>
          <a:xfrm rot="21600000">
            <a:off x="4308703" y="9609769"/>
            <a:ext cx="130530" cy="130517"/>
          </a:xfrm>
          <a:prstGeom prst="rect">
            <a:avLst/>
          </a:prstGeom>
        </p:spPr>
      </p:pic>
      <p:sp>
        <p:nvSpPr>
          <p:cNvPr id="500" name="textbox 500"/>
          <p:cNvSpPr/>
          <p:nvPr/>
        </p:nvSpPr>
        <p:spPr>
          <a:xfrm>
            <a:off x="471877" y="9597069"/>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502" name="picture 502"/>
          <p:cNvPicPr>
            <a:picLocks noChangeAspect="1"/>
          </p:cNvPicPr>
          <p:nvPr/>
        </p:nvPicPr>
        <p:blipFill>
          <a:blip r:embed="rId19"/>
          <a:stretch>
            <a:fillRect/>
          </a:stretch>
        </p:blipFill>
        <p:spPr>
          <a:xfrm rot="21600000">
            <a:off x="427427" y="9609769"/>
            <a:ext cx="130530" cy="130517"/>
          </a:xfrm>
          <a:prstGeom prst="rect">
            <a:avLst/>
          </a:prstGeom>
        </p:spPr>
      </p:pic>
      <p:sp>
        <p:nvSpPr>
          <p:cNvPr id="504" name="textbox 504"/>
          <p:cNvSpPr/>
          <p:nvPr/>
        </p:nvSpPr>
        <p:spPr>
          <a:xfrm>
            <a:off x="2520889" y="6798243"/>
            <a:ext cx="511809" cy="42608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3000"/>
              </a:lnSpc>
            </a:pPr>
            <a:r>
              <a:rPr sz="800" kern="0" spc="60" dirty="0">
                <a:solidFill>
                  <a:srgbClr val="030303">
                    <a:alpha val="100000"/>
                  </a:srgbClr>
                </a:solidFill>
                <a:latin typeface="Arial" panose="020B0604020202020204"/>
                <a:ea typeface="Arial" panose="020B0604020202020204"/>
                <a:cs typeface="Arial" panose="020B0604020202020204"/>
              </a:rPr>
              <a:t>120mm</a:t>
            </a:r>
            <a:endParaRPr lang="en-US" altLang="en-US" sz="800" dirty="0"/>
          </a:p>
          <a:p>
            <a:pPr algn="l" rtl="0" eaLnBrk="0">
              <a:lnSpc>
                <a:spcPct val="109000"/>
              </a:lnSpc>
            </a:pPr>
            <a:endParaRPr lang="en-US" altLang="en-US" sz="1000" dirty="0"/>
          </a:p>
          <a:p>
            <a:pPr algn="l" rtl="0" eaLnBrk="0">
              <a:lnSpc>
                <a:spcPct val="104000"/>
              </a:lnSpc>
            </a:pPr>
            <a:endParaRPr lang="en-US" altLang="en-US" sz="200" dirty="0"/>
          </a:p>
          <a:p>
            <a:pPr algn="r" rtl="0" eaLnBrk="0">
              <a:lnSpc>
                <a:spcPct val="83000"/>
              </a:lnSpc>
              <a:spcBef>
                <a:spcPts val="0"/>
              </a:spcBef>
            </a:pPr>
            <a:r>
              <a:rPr sz="800" kern="0" spc="60" dirty="0">
                <a:solidFill>
                  <a:srgbClr val="030303">
                    <a:alpha val="100000"/>
                  </a:srgbClr>
                </a:solidFill>
                <a:latin typeface="Arial" panose="020B0604020202020204"/>
                <a:ea typeface="Arial" panose="020B0604020202020204"/>
                <a:cs typeface="Arial" panose="020B0604020202020204"/>
              </a:rPr>
              <a:t>130mm</a:t>
            </a:r>
            <a:endParaRPr lang="en-US" altLang="en-US" sz="800" dirty="0"/>
          </a:p>
        </p:txBody>
      </p:sp>
      <p:sp>
        <p:nvSpPr>
          <p:cNvPr id="506" name="textbox 506"/>
          <p:cNvSpPr/>
          <p:nvPr/>
        </p:nvSpPr>
        <p:spPr>
          <a:xfrm>
            <a:off x="2515498" y="9597069"/>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508" name="picture 508"/>
          <p:cNvPicPr>
            <a:picLocks noChangeAspect="1"/>
          </p:cNvPicPr>
          <p:nvPr/>
        </p:nvPicPr>
        <p:blipFill>
          <a:blip r:embed="rId20"/>
          <a:stretch>
            <a:fillRect/>
          </a:stretch>
        </p:blipFill>
        <p:spPr>
          <a:xfrm rot="21600000">
            <a:off x="2477398" y="9609769"/>
            <a:ext cx="130530" cy="130517"/>
          </a:xfrm>
          <a:prstGeom prst="rect">
            <a:avLst/>
          </a:prstGeom>
        </p:spPr>
      </p:pic>
      <p:pic>
        <p:nvPicPr>
          <p:cNvPr id="512" name="picture 512"/>
          <p:cNvPicPr>
            <a:picLocks noChangeAspect="1"/>
          </p:cNvPicPr>
          <p:nvPr/>
        </p:nvPicPr>
        <p:blipFill>
          <a:blip r:embed="rId21"/>
          <a:stretch>
            <a:fillRect/>
          </a:stretch>
        </p:blipFill>
        <p:spPr>
          <a:xfrm rot="21600000">
            <a:off x="1701698" y="5900068"/>
            <a:ext cx="391134" cy="435580"/>
          </a:xfrm>
          <a:prstGeom prst="rect">
            <a:avLst/>
          </a:prstGeom>
        </p:spPr>
      </p:pic>
      <p:sp>
        <p:nvSpPr>
          <p:cNvPr id="514" name="textbox 514"/>
          <p:cNvSpPr/>
          <p:nvPr/>
        </p:nvSpPr>
        <p:spPr>
          <a:xfrm>
            <a:off x="764540" y="4223385"/>
            <a:ext cx="1557655" cy="534670"/>
          </a:xfrm>
          <a:prstGeom prst="rect">
            <a:avLst/>
          </a:prstGeom>
        </p:spPr>
        <p:txBody>
          <a:bodyPr vert="horz" wrap="square" lIns="0" tIns="0" rIns="0" bIns="0"/>
          <a:lstStyle/>
          <a:p>
            <a:pPr indent="0" algn="l" rtl="0" eaLnBrk="0" fontAlgn="auto">
              <a:lnSpc>
                <a:spcPct val="104000"/>
              </a:lnSpc>
            </a:pPr>
            <a:endParaRPr lang="en-US" altLang="en-US" sz="100" dirty="0"/>
          </a:p>
          <a:p>
            <a:pPr marL="12700" indent="0" algn="l" rtl="0" eaLnBrk="0" fontAlgn="auto">
              <a:lnSpc>
                <a:spcPct val="104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Headphone appearance gap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4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latin typeface="微软雅黑" panose="020B0503020204020204" charset="-122"/>
              <a:ea typeface="微软雅黑" panose="020B0503020204020204" charset="-122"/>
            </a:endParaRPr>
          </a:p>
        </p:txBody>
      </p:sp>
      <p:sp>
        <p:nvSpPr>
          <p:cNvPr id="516" name="textbox 516"/>
          <p:cNvSpPr/>
          <p:nvPr/>
        </p:nvSpPr>
        <p:spPr>
          <a:xfrm>
            <a:off x="5593080" y="4224655"/>
            <a:ext cx="1016000" cy="430530"/>
          </a:xfrm>
          <a:prstGeom prst="rect">
            <a:avLst/>
          </a:prstGeom>
        </p:spPr>
        <p:txBody>
          <a:bodyPr vert="horz" wrap="square" lIns="0" tIns="0" rIns="0" bIns="0"/>
          <a:lstStyle/>
          <a:p>
            <a:pPr algn="l" rtl="0" eaLnBrk="0">
              <a:lnSpc>
                <a:spcPct val="83000"/>
              </a:lnSpc>
            </a:pPr>
            <a:endParaRPr lang="en-US" altLang="en-US" sz="100" dirty="0"/>
          </a:p>
          <a:p>
            <a:pPr marL="12700" indent="0" algn="l" rtl="0" eaLnBrk="0" fontAlgn="auto">
              <a:lnSpc>
                <a:spcPct val="104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IC component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4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latin typeface="微软雅黑" panose="020B0503020204020204" charset="-122"/>
              <a:ea typeface="微软雅黑" panose="020B0503020204020204" charset="-122"/>
            </a:endParaRPr>
          </a:p>
        </p:txBody>
      </p:sp>
      <p:sp>
        <p:nvSpPr>
          <p:cNvPr id="520" name="textbox 520"/>
          <p:cNvSpPr/>
          <p:nvPr/>
        </p:nvSpPr>
        <p:spPr>
          <a:xfrm>
            <a:off x="3391535" y="4223385"/>
            <a:ext cx="904240" cy="431800"/>
          </a:xfrm>
          <a:prstGeom prst="rect">
            <a:avLst/>
          </a:prstGeom>
        </p:spPr>
        <p:txBody>
          <a:bodyPr vert="horz" wrap="square" lIns="0" tIns="0" rIns="0" bIns="0"/>
          <a:lstStyle/>
          <a:p>
            <a:pPr algn="l" rtl="0" eaLnBrk="0">
              <a:lnSpc>
                <a:spcPct val="87000"/>
              </a:lnSpc>
            </a:pPr>
            <a:endParaRPr lang="en-US" altLang="en-US" sz="100" dirty="0">
              <a:latin typeface="Malgun Gothic" panose="020B0503020000020004" charset="-127"/>
              <a:ea typeface="Malgun Gothic" panose="020B0503020000020004" charset="-127"/>
            </a:endParaRPr>
          </a:p>
          <a:p>
            <a:pPr marL="12700" indent="0" algn="l" rtl="0" eaLnBrk="0" fontAlgn="auto">
              <a:lnSpc>
                <a:spcPct val="104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connector detects the point cloud</a:t>
            </a:r>
            <a:endParaRPr lang="en-US" altLang="en-US" sz="1000" dirty="0">
              <a:latin typeface="微软雅黑" panose="020B0503020204020204" charset="-122"/>
              <a:ea typeface="微软雅黑" panose="020B0503020204020204" charset="-122"/>
            </a:endParaRPr>
          </a:p>
        </p:txBody>
      </p:sp>
      <p:sp>
        <p:nvSpPr>
          <p:cNvPr id="522" name="textbox 522"/>
          <p:cNvSpPr/>
          <p:nvPr/>
        </p:nvSpPr>
        <p:spPr>
          <a:xfrm rot="2400000">
            <a:off x="1031881" y="7995118"/>
            <a:ext cx="401954" cy="144145"/>
          </a:xfrm>
          <a:prstGeom prst="rect">
            <a:avLst/>
          </a:prstGeom>
        </p:spPr>
        <p:txBody>
          <a:bodyPr vert="horz" wrap="square" lIns="0" tIns="0" rIns="0" bIns="0"/>
          <a:lstStyle/>
          <a:p>
            <a:pPr algn="l" rtl="0" eaLnBrk="0">
              <a:lnSpc>
                <a:spcPct val="117000"/>
              </a:lnSpc>
            </a:pPr>
            <a:endParaRPr lang="en-US" altLang="en-US" sz="200" dirty="0"/>
          </a:p>
          <a:p>
            <a:pPr marL="12700" algn="l" rtl="0" eaLnBrk="0">
              <a:lnSpc>
                <a:spcPct val="78000"/>
              </a:lnSpc>
              <a:spcBef>
                <a:spcPts val="0"/>
              </a:spcBef>
            </a:pPr>
            <a:r>
              <a:rPr sz="800" kern="0" spc="120" dirty="0">
                <a:solidFill>
                  <a:srgbClr val="211814">
                    <a:alpha val="100000"/>
                  </a:srgbClr>
                </a:solidFill>
                <a:latin typeface="微软雅黑" panose="020B0503020204020204" charset="-122"/>
                <a:ea typeface="微软雅黑" panose="020B0503020204020204" charset="-122"/>
                <a:cs typeface="微软雅黑" panose="020B0503020204020204" charset="-122"/>
              </a:rPr>
              <a:t>26mm</a:t>
            </a:r>
            <a:endParaRPr lang="en-US" altLang="en-US" sz="800" dirty="0"/>
          </a:p>
        </p:txBody>
      </p:sp>
      <p:sp>
        <p:nvSpPr>
          <p:cNvPr id="524" name="textbox 524"/>
          <p:cNvSpPr/>
          <p:nvPr/>
        </p:nvSpPr>
        <p:spPr>
          <a:xfrm rot="3000000">
            <a:off x="863656" y="8434192"/>
            <a:ext cx="403225" cy="132079"/>
          </a:xfrm>
          <a:prstGeom prst="rect">
            <a:avLst/>
          </a:prstGeom>
        </p:spPr>
        <p:txBody>
          <a:bodyPr vert="horz" wrap="square" lIns="0" tIns="0" rIns="0" bIns="0"/>
          <a:lstStyle/>
          <a:p>
            <a:pPr algn="l" rtl="0" eaLnBrk="0">
              <a:lnSpc>
                <a:spcPct val="111000"/>
              </a:lnSpc>
            </a:pPr>
            <a:endParaRPr lang="en-US" altLang="en-US" sz="200" dirty="0"/>
          </a:p>
          <a:p>
            <a:pPr marL="12700" algn="l" rtl="0" eaLnBrk="0">
              <a:lnSpc>
                <a:spcPct val="80000"/>
              </a:lnSpc>
              <a:spcBef>
                <a:spcPts val="0"/>
              </a:spcBef>
            </a:pPr>
            <a:r>
              <a:rPr sz="700" kern="0" spc="200" dirty="0">
                <a:solidFill>
                  <a:srgbClr val="211814">
                    <a:alpha val="100000"/>
                  </a:srgbClr>
                </a:solidFill>
                <a:latin typeface="微软雅黑" panose="020B0503020204020204" charset="-122"/>
                <a:ea typeface="微软雅黑" panose="020B0503020204020204" charset="-122"/>
                <a:cs typeface="微软雅黑" panose="020B0503020204020204" charset="-122"/>
              </a:rPr>
              <a:t>27mm</a:t>
            </a:r>
            <a:endParaRPr lang="en-US" altLang="en-US" sz="700" dirty="0"/>
          </a:p>
        </p:txBody>
      </p:sp>
      <p:pic>
        <p:nvPicPr>
          <p:cNvPr id="528" name="picture 528"/>
          <p:cNvPicPr>
            <a:picLocks noChangeAspect="1"/>
          </p:cNvPicPr>
          <p:nvPr/>
        </p:nvPicPr>
        <p:blipFill>
          <a:blip r:embed="rId22"/>
          <a:stretch>
            <a:fillRect/>
          </a:stretch>
        </p:blipFill>
        <p:spPr>
          <a:xfrm rot="21600000">
            <a:off x="446008" y="1589701"/>
            <a:ext cx="240211" cy="246088"/>
          </a:xfrm>
          <a:prstGeom prst="rect">
            <a:avLst/>
          </a:prstGeom>
        </p:spPr>
      </p:pic>
      <p:sp>
        <p:nvSpPr>
          <p:cNvPr id="530" name="textbox 530"/>
          <p:cNvSpPr/>
          <p:nvPr/>
        </p:nvSpPr>
        <p:spPr>
          <a:xfrm rot="20940000">
            <a:off x="1837837" y="8594988"/>
            <a:ext cx="411480" cy="141604"/>
          </a:xfrm>
          <a:prstGeom prst="rect">
            <a:avLst/>
          </a:prstGeom>
        </p:spPr>
        <p:txBody>
          <a:bodyPr vert="horz" wrap="square" lIns="0" tIns="0" rIns="0" bIns="0"/>
          <a:lstStyle/>
          <a:p>
            <a:pPr algn="l" rtl="0" eaLnBrk="0">
              <a:lnSpc>
                <a:spcPct val="111000"/>
              </a:lnSpc>
            </a:pPr>
            <a:endParaRPr lang="en-US" altLang="en-US" sz="200" dirty="0"/>
          </a:p>
          <a:p>
            <a:pPr marL="12700" algn="l" rtl="0" eaLnBrk="0">
              <a:lnSpc>
                <a:spcPct val="89000"/>
              </a:lnSpc>
              <a:spcBef>
                <a:spcPts val="0"/>
              </a:spcBef>
            </a:pPr>
            <a:r>
              <a:rPr sz="700" i="1" kern="0" spc="260" dirty="0">
                <a:solidFill>
                  <a:srgbClr val="211814">
                    <a:alpha val="100000"/>
                  </a:srgbClr>
                </a:solidFill>
                <a:latin typeface="Arial" panose="020B0604020202020204"/>
                <a:ea typeface="Arial" panose="020B0604020202020204"/>
                <a:cs typeface="Arial" panose="020B0604020202020204"/>
              </a:rPr>
              <a:t>42mm</a:t>
            </a:r>
            <a:endParaRPr lang="en-US" altLang="en-US" sz="700" dirty="0"/>
          </a:p>
        </p:txBody>
      </p:sp>
      <p:sp>
        <p:nvSpPr>
          <p:cNvPr id="532" name="textbox 532"/>
          <p:cNvSpPr/>
          <p:nvPr/>
        </p:nvSpPr>
        <p:spPr>
          <a:xfrm rot="21000000">
            <a:off x="1713216" y="8078033"/>
            <a:ext cx="410209" cy="147320"/>
          </a:xfrm>
          <a:prstGeom prst="rect">
            <a:avLst/>
          </a:prstGeom>
        </p:spPr>
        <p:txBody>
          <a:bodyPr vert="horz" wrap="square" lIns="0" tIns="0" rIns="0" bIns="0"/>
          <a:lstStyle/>
          <a:p>
            <a:pPr algn="l" rtl="0" eaLnBrk="0">
              <a:lnSpc>
                <a:spcPct val="117000"/>
              </a:lnSpc>
            </a:pPr>
            <a:endParaRPr lang="en-US" altLang="en-US" sz="200" dirty="0"/>
          </a:p>
          <a:p>
            <a:pPr marL="12700" algn="l" rtl="0" eaLnBrk="0">
              <a:lnSpc>
                <a:spcPct val="81000"/>
              </a:lnSpc>
              <a:spcBef>
                <a:spcPts val="0"/>
              </a:spcBef>
            </a:pPr>
            <a:r>
              <a:rPr sz="800" i="1" kern="0" spc="190" dirty="0">
                <a:solidFill>
                  <a:srgbClr val="211814">
                    <a:alpha val="100000"/>
                  </a:srgbClr>
                </a:solidFill>
                <a:latin typeface="Arial" panose="020B0604020202020204"/>
                <a:ea typeface="Arial" panose="020B0604020202020204"/>
                <a:cs typeface="Arial" panose="020B0604020202020204"/>
              </a:rPr>
              <a:t>39mm</a:t>
            </a:r>
            <a:endParaRPr lang="en-US" altLang="en-US" sz="800" dirty="0"/>
          </a:p>
        </p:txBody>
      </p:sp>
      <p:pic>
        <p:nvPicPr>
          <p:cNvPr id="534" name="picture 534"/>
          <p:cNvPicPr>
            <a:picLocks noChangeAspect="1"/>
          </p:cNvPicPr>
          <p:nvPr/>
        </p:nvPicPr>
        <p:blipFill>
          <a:blip r:embed="rId23"/>
          <a:stretch>
            <a:fillRect/>
          </a:stretch>
        </p:blipFill>
        <p:spPr>
          <a:xfrm rot="21600000">
            <a:off x="427684" y="9190418"/>
            <a:ext cx="6694094" cy="6350"/>
          </a:xfrm>
          <a:prstGeom prst="rect">
            <a:avLst/>
          </a:prstGeom>
        </p:spPr>
      </p:pic>
      <p:pic>
        <p:nvPicPr>
          <p:cNvPr id="536" name="picture 536"/>
          <p:cNvPicPr>
            <a:picLocks noChangeAspect="1"/>
          </p:cNvPicPr>
          <p:nvPr/>
        </p:nvPicPr>
        <p:blipFill>
          <a:blip r:embed="rId24"/>
          <a:stretch>
            <a:fillRect/>
          </a:stretch>
        </p:blipFill>
        <p:spPr>
          <a:xfrm rot="21600000">
            <a:off x="1672399" y="5894673"/>
            <a:ext cx="1001217" cy="6350"/>
          </a:xfrm>
          <a:prstGeom prst="rect">
            <a:avLst/>
          </a:prstGeom>
        </p:spPr>
      </p:pic>
      <p:sp>
        <p:nvSpPr>
          <p:cNvPr id="538" name="rect"/>
          <p:cNvSpPr/>
          <p:nvPr/>
        </p:nvSpPr>
        <p:spPr>
          <a:xfrm>
            <a:off x="2522287" y="8483427"/>
            <a:ext cx="54711" cy="24853"/>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540" name="rect"/>
          <p:cNvSpPr/>
          <p:nvPr/>
        </p:nvSpPr>
        <p:spPr>
          <a:xfrm>
            <a:off x="1385135" y="8689938"/>
            <a:ext cx="54711" cy="24853"/>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542" name="rect"/>
          <p:cNvSpPr/>
          <p:nvPr/>
        </p:nvSpPr>
        <p:spPr>
          <a:xfrm>
            <a:off x="2447216" y="8143927"/>
            <a:ext cx="47726" cy="18707"/>
          </a:xfrm>
          <a:prstGeom prst="rect">
            <a:avLst/>
          </a:prstGeom>
          <a:solidFill>
            <a:srgbClr val="D92628">
              <a:alpha val="100000"/>
            </a:srgbClr>
          </a:solidFill>
          <a:ln cap="flat">
            <a:noFill/>
            <a:prstDash val="solid"/>
            <a:miter lim="0"/>
          </a:ln>
        </p:spPr>
        <p:txBody>
          <a:bodyPr rtlCol="0"/>
          <a:lstStyle/>
          <a:p>
            <a:pPr algn="ctr"/>
            <a:endParaRPr lang="zh-CN" altLang="en-US"/>
          </a:p>
        </p:txBody>
      </p:sp>
      <p:pic>
        <p:nvPicPr>
          <p:cNvPr id="544" name="picture 544"/>
          <p:cNvPicPr>
            <a:picLocks noChangeAspect="1"/>
          </p:cNvPicPr>
          <p:nvPr/>
        </p:nvPicPr>
        <p:blipFill>
          <a:blip r:embed="rId25"/>
          <a:stretch>
            <a:fillRect/>
          </a:stretch>
        </p:blipFill>
        <p:spPr>
          <a:xfrm rot="21600000">
            <a:off x="6023140" y="7650175"/>
            <a:ext cx="6350" cy="6350"/>
          </a:xfrm>
          <a:prstGeom prst="rect">
            <a:avLst/>
          </a:prstGeom>
        </p:spPr>
      </p:pic>
      <p:sp>
        <p:nvSpPr>
          <p:cNvPr id="2" name="文本框 1"/>
          <p:cNvSpPr txBox="1"/>
          <p:nvPr/>
        </p:nvSpPr>
        <p:spPr>
          <a:xfrm>
            <a:off x="5306060" y="1868170"/>
            <a:ext cx="1964055" cy="675640"/>
          </a:xfrm>
          <a:prstGeom prst="rect">
            <a:avLst/>
          </a:prstGeom>
          <a:noFill/>
        </p:spPr>
        <p:txBody>
          <a:bodyPr wrap="square" rtlCol="0">
            <a:spAutoFit/>
          </a:bodyPr>
          <a:p>
            <a:pPr indent="0" algn="l" eaLnBrk="0" fontAlgn="auto">
              <a:lnSpc>
                <a:spcPct val="119000"/>
              </a:lnSpc>
            </a:pPr>
            <a:r>
              <a:rPr lang="en-US"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HDR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dynamic point cloud synthesis technology to effectively handle the presence of both black and bright white</a:t>
            </a:r>
            <a:r>
              <a:rPr lang="en-US"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the same time</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10" name="图片 9"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11"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rect"/>
          <p:cNvSpPr/>
          <p:nvPr/>
        </p:nvSpPr>
        <p:spPr>
          <a:xfrm>
            <a:off x="8255" y="3629723"/>
            <a:ext cx="7551470" cy="6635356"/>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548" name="textbox 548"/>
          <p:cNvSpPr/>
          <p:nvPr/>
        </p:nvSpPr>
        <p:spPr>
          <a:xfrm>
            <a:off x="373380" y="764540"/>
            <a:ext cx="6757035" cy="2883535"/>
          </a:xfrm>
          <a:prstGeom prst="rect">
            <a:avLst/>
          </a:prstGeom>
        </p:spPr>
        <p:txBody>
          <a:bodyPr vert="horz" wrap="square" lIns="0" tIns="0" rIns="0" bIns="0"/>
          <a:lstStyle/>
          <a:p>
            <a:pPr algn="l" rtl="0" eaLnBrk="0">
              <a:lnSpc>
                <a:spcPct val="91000"/>
              </a:lnSpc>
            </a:pPr>
            <a:endParaRPr lang="en-US" altLang="en-US" sz="100" dirty="0"/>
          </a:p>
          <a:p>
            <a:pPr marL="41910"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RVC-I3120</a:t>
            </a:r>
            <a:endParaRPr lang="en-US" altLang="en-US" sz="3600" dirty="0"/>
          </a:p>
          <a:p>
            <a:pPr marL="12700" algn="l" rtl="0" eaLnBrk="0">
              <a:lnSpc>
                <a:spcPct val="89000"/>
              </a:lnSpc>
              <a:spcBef>
                <a:spcPts val="200"/>
              </a:spcBef>
            </a:pPr>
            <a:r>
              <a:rPr lang="en-US"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Micrometer-grade</a:t>
            </a:r>
            <a:r>
              <a:rPr sz="48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8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0000"/>
              </a:lnSpc>
            </a:pPr>
            <a:endParaRPr lang="en-US" altLang="en-US" sz="1000" dirty="0"/>
          </a:p>
          <a:p>
            <a:pPr algn="l" rtl="0" eaLnBrk="0">
              <a:lnSpc>
                <a:spcPct val="126000"/>
              </a:lnSpc>
            </a:pPr>
            <a:endParaRPr lang="en-US" altLang="en-US" sz="200" dirty="0"/>
          </a:p>
          <a:p>
            <a:pPr marL="46990" indent="6985" algn="l" rtl="0" eaLnBrk="0">
              <a:lnSpc>
                <a:spcPct val="130000"/>
              </a:lnSpc>
              <a:spcBef>
                <a:spcPts val="0"/>
              </a:spcBef>
            </a:pP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RVC-I3120 micron level 3D area scanner,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it has </a:t>
            </a:r>
            <a:r>
              <a:rPr sz="1000" kern="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ultra high precision</a:t>
            </a:r>
            <a:r>
              <a:rPr lang="en-US" sz="1000" kern="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micron level,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shooting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fast, prevent refle</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ction</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It is capable of detecting localized glue lines, screws, mountings, defects, etc. on various objects</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uch as computer motherboards and cell phone frames</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It can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output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the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high-precision 3D point cloud data</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lang="en-US" sz="1000" kern="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r</a:t>
            </a:r>
            <a:r>
              <a:rPr sz="1000" kern="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apidly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to</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000" kern="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determine</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quickly and accurately  whether the product is qualified</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It can </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improve the quality detection level and detection efficiency</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greatly</a:t>
            </a: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p:txBody>
      </p:sp>
      <p:pic>
        <p:nvPicPr>
          <p:cNvPr id="550" name="picture 550"/>
          <p:cNvPicPr>
            <a:picLocks noChangeAspect="1"/>
          </p:cNvPicPr>
          <p:nvPr/>
        </p:nvPicPr>
        <p:blipFill>
          <a:blip r:embed="rId1"/>
          <a:stretch>
            <a:fillRect/>
          </a:stretch>
        </p:blipFill>
        <p:spPr>
          <a:xfrm rot="21600000">
            <a:off x="2128573" y="6048819"/>
            <a:ext cx="3300168" cy="2045567"/>
          </a:xfrm>
          <a:prstGeom prst="rect">
            <a:avLst/>
          </a:prstGeom>
        </p:spPr>
      </p:pic>
      <p:pic>
        <p:nvPicPr>
          <p:cNvPr id="552" name="picture 552"/>
          <p:cNvPicPr>
            <a:picLocks noChangeAspect="1"/>
          </p:cNvPicPr>
          <p:nvPr/>
        </p:nvPicPr>
        <p:blipFill>
          <a:blip r:embed="rId2"/>
          <a:stretch>
            <a:fillRect/>
          </a:stretch>
        </p:blipFill>
        <p:spPr>
          <a:xfrm rot="21600000">
            <a:off x="524413" y="4471263"/>
            <a:ext cx="6496591" cy="853338"/>
          </a:xfrm>
          <a:prstGeom prst="rect">
            <a:avLst/>
          </a:prstGeom>
        </p:spPr>
      </p:pic>
      <p:sp>
        <p:nvSpPr>
          <p:cNvPr id="554" name="textbox 554"/>
          <p:cNvSpPr/>
          <p:nvPr/>
        </p:nvSpPr>
        <p:spPr>
          <a:xfrm>
            <a:off x="0" y="416942"/>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556" name="textbox 556"/>
          <p:cNvSpPr/>
          <p:nvPr/>
        </p:nvSpPr>
        <p:spPr>
          <a:xfrm>
            <a:off x="431800" y="3895725"/>
            <a:ext cx="2781300" cy="327660"/>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Aviation aluminum integrated</a:t>
            </a: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 </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fuselage </a:t>
            </a:r>
            <a:endPar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152400" algn="l" rtl="0" eaLnBrk="0">
              <a:lnSpc>
                <a:spcPct val="88000"/>
              </a:lnSpc>
              <a:spcBef>
                <a:spcPts val="0"/>
              </a:spcBef>
            </a:pP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rovides comprehensive protection</a:t>
            </a:r>
            <a:endParaRPr lang="en-US" altLang="en-US" sz="900" dirty="0"/>
          </a:p>
        </p:txBody>
      </p:sp>
      <p:pic>
        <p:nvPicPr>
          <p:cNvPr id="560" name="picture 560"/>
          <p:cNvPicPr>
            <a:picLocks noChangeAspect="1"/>
          </p:cNvPicPr>
          <p:nvPr/>
        </p:nvPicPr>
        <p:blipFill>
          <a:blip r:embed="rId3"/>
          <a:stretch>
            <a:fillRect/>
          </a:stretch>
        </p:blipFill>
        <p:spPr>
          <a:xfrm rot="21600000">
            <a:off x="6419212" y="9298123"/>
            <a:ext cx="698835" cy="698835"/>
          </a:xfrm>
          <a:prstGeom prst="rect">
            <a:avLst/>
          </a:prstGeom>
        </p:spPr>
      </p:pic>
      <p:sp>
        <p:nvSpPr>
          <p:cNvPr id="566" name="textbox 566"/>
          <p:cNvSpPr/>
          <p:nvPr/>
        </p:nvSpPr>
        <p:spPr>
          <a:xfrm>
            <a:off x="4364040" y="9593093"/>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568" name="picture 568"/>
          <p:cNvPicPr>
            <a:picLocks noChangeAspect="1"/>
          </p:cNvPicPr>
          <p:nvPr/>
        </p:nvPicPr>
        <p:blipFill>
          <a:blip r:embed="rId4"/>
          <a:stretch>
            <a:fillRect/>
          </a:stretch>
        </p:blipFill>
        <p:spPr>
          <a:xfrm rot="21600000">
            <a:off x="4306890" y="9605793"/>
            <a:ext cx="130518" cy="130517"/>
          </a:xfrm>
          <a:prstGeom prst="rect">
            <a:avLst/>
          </a:prstGeom>
        </p:spPr>
      </p:pic>
      <p:sp>
        <p:nvSpPr>
          <p:cNvPr id="570" name="textbox 570"/>
          <p:cNvSpPr/>
          <p:nvPr/>
        </p:nvSpPr>
        <p:spPr>
          <a:xfrm>
            <a:off x="457363" y="9593093"/>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572" name="picture 572"/>
          <p:cNvPicPr>
            <a:picLocks noChangeAspect="1"/>
          </p:cNvPicPr>
          <p:nvPr/>
        </p:nvPicPr>
        <p:blipFill>
          <a:blip r:embed="rId5"/>
          <a:stretch>
            <a:fillRect/>
          </a:stretch>
        </p:blipFill>
        <p:spPr>
          <a:xfrm rot="21600000">
            <a:off x="425613" y="9605793"/>
            <a:ext cx="130517" cy="130517"/>
          </a:xfrm>
          <a:prstGeom prst="rect">
            <a:avLst/>
          </a:prstGeom>
        </p:spPr>
      </p:pic>
      <p:sp>
        <p:nvSpPr>
          <p:cNvPr id="576" name="textbox 576"/>
          <p:cNvSpPr/>
          <p:nvPr/>
        </p:nvSpPr>
        <p:spPr>
          <a:xfrm>
            <a:off x="2507321" y="9593093"/>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578" name="picture 578"/>
          <p:cNvPicPr>
            <a:picLocks noChangeAspect="1"/>
          </p:cNvPicPr>
          <p:nvPr/>
        </p:nvPicPr>
        <p:blipFill>
          <a:blip r:embed="rId6"/>
          <a:stretch>
            <a:fillRect/>
          </a:stretch>
        </p:blipFill>
        <p:spPr>
          <a:xfrm rot="21600000">
            <a:off x="2475571" y="9605793"/>
            <a:ext cx="130530" cy="130517"/>
          </a:xfrm>
          <a:prstGeom prst="rect">
            <a:avLst/>
          </a:prstGeom>
        </p:spPr>
      </p:pic>
      <p:pic>
        <p:nvPicPr>
          <p:cNvPr id="586" name="picture 586"/>
          <p:cNvPicPr>
            <a:picLocks noChangeAspect="1"/>
          </p:cNvPicPr>
          <p:nvPr/>
        </p:nvPicPr>
        <p:blipFill>
          <a:blip r:embed="rId7"/>
          <a:stretch>
            <a:fillRect/>
          </a:stretch>
        </p:blipFill>
        <p:spPr>
          <a:xfrm rot="21600000">
            <a:off x="1531440" y="6268645"/>
            <a:ext cx="4314069" cy="33612"/>
          </a:xfrm>
          <a:prstGeom prst="rect">
            <a:avLst/>
          </a:prstGeom>
        </p:spPr>
      </p:pic>
      <p:pic>
        <p:nvPicPr>
          <p:cNvPr id="594" name="picture 594"/>
          <p:cNvPicPr>
            <a:picLocks noChangeAspect="1"/>
          </p:cNvPicPr>
          <p:nvPr/>
        </p:nvPicPr>
        <p:blipFill>
          <a:blip r:embed="rId8"/>
          <a:stretch>
            <a:fillRect/>
          </a:stretch>
        </p:blipFill>
        <p:spPr>
          <a:xfrm rot="21600000">
            <a:off x="1574600" y="8378694"/>
            <a:ext cx="1590143" cy="23876"/>
          </a:xfrm>
          <a:prstGeom prst="rect">
            <a:avLst/>
          </a:prstGeom>
        </p:spPr>
      </p:pic>
      <p:pic>
        <p:nvPicPr>
          <p:cNvPr id="596" name="picture 596"/>
          <p:cNvPicPr>
            <a:picLocks noChangeAspect="1"/>
          </p:cNvPicPr>
          <p:nvPr/>
        </p:nvPicPr>
        <p:blipFill>
          <a:blip r:embed="rId9"/>
          <a:stretch>
            <a:fillRect/>
          </a:stretch>
        </p:blipFill>
        <p:spPr>
          <a:xfrm rot="21600000">
            <a:off x="424218" y="9186443"/>
            <a:ext cx="6694081" cy="6350"/>
          </a:xfrm>
          <a:prstGeom prst="rect">
            <a:avLst/>
          </a:prstGeom>
        </p:spPr>
      </p:pic>
      <p:pic>
        <p:nvPicPr>
          <p:cNvPr id="598" name="picture 598"/>
          <p:cNvPicPr>
            <a:picLocks noChangeAspect="1"/>
          </p:cNvPicPr>
          <p:nvPr/>
        </p:nvPicPr>
        <p:blipFill>
          <a:blip r:embed="rId10"/>
          <a:stretch>
            <a:fillRect/>
          </a:stretch>
        </p:blipFill>
        <p:spPr>
          <a:xfrm rot="21600000">
            <a:off x="4829481" y="8373857"/>
            <a:ext cx="1003986" cy="23876"/>
          </a:xfrm>
          <a:prstGeom prst="rect">
            <a:avLst/>
          </a:prstGeom>
        </p:spPr>
      </p:pic>
      <p:pic>
        <p:nvPicPr>
          <p:cNvPr id="600" name="picture 600"/>
          <p:cNvPicPr>
            <a:picLocks noChangeAspect="1"/>
          </p:cNvPicPr>
          <p:nvPr/>
        </p:nvPicPr>
        <p:blipFill>
          <a:blip r:embed="rId11"/>
          <a:stretch>
            <a:fillRect/>
          </a:stretch>
        </p:blipFill>
        <p:spPr>
          <a:xfrm rot="21600000">
            <a:off x="3152810" y="7697868"/>
            <a:ext cx="23876" cy="692764"/>
          </a:xfrm>
          <a:prstGeom prst="rect">
            <a:avLst/>
          </a:prstGeom>
        </p:spPr>
      </p:pic>
      <p:pic>
        <p:nvPicPr>
          <p:cNvPr id="602" name="picture 602"/>
          <p:cNvPicPr>
            <a:picLocks noChangeAspect="1"/>
          </p:cNvPicPr>
          <p:nvPr/>
        </p:nvPicPr>
        <p:blipFill>
          <a:blip r:embed="rId12"/>
          <a:stretch>
            <a:fillRect/>
          </a:stretch>
        </p:blipFill>
        <p:spPr>
          <a:xfrm rot="21600000">
            <a:off x="4817540" y="7758831"/>
            <a:ext cx="23876" cy="626964"/>
          </a:xfrm>
          <a:prstGeom prst="rect">
            <a:avLst/>
          </a:prstGeom>
        </p:spPr>
      </p:pic>
      <p:pic>
        <p:nvPicPr>
          <p:cNvPr id="604" name="picture 604"/>
          <p:cNvPicPr>
            <a:picLocks noChangeAspect="1"/>
          </p:cNvPicPr>
          <p:nvPr/>
        </p:nvPicPr>
        <p:blipFill>
          <a:blip r:embed="rId13"/>
          <a:stretch>
            <a:fillRect/>
          </a:stretch>
        </p:blipFill>
        <p:spPr>
          <a:xfrm rot="21600000">
            <a:off x="3910017" y="7806921"/>
            <a:ext cx="23876" cy="462552"/>
          </a:xfrm>
          <a:prstGeom prst="rect">
            <a:avLst/>
          </a:prstGeom>
        </p:spPr>
      </p:pic>
      <p:sp>
        <p:nvSpPr>
          <p:cNvPr id="2" name="文本框 1"/>
          <p:cNvSpPr txBox="1"/>
          <p:nvPr>
            <p:custDataLst>
              <p:tags r:id="rId14"/>
            </p:custDataLst>
          </p:nvPr>
        </p:nvSpPr>
        <p:spPr>
          <a:xfrm>
            <a:off x="525145" y="537464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5"/>
            </p:custDataLst>
          </p:nvPr>
        </p:nvSpPr>
        <p:spPr>
          <a:xfrm>
            <a:off x="2188845" y="537464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6"/>
            </p:custDataLst>
          </p:nvPr>
        </p:nvSpPr>
        <p:spPr>
          <a:xfrm>
            <a:off x="3822700" y="537464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7"/>
            </p:custDataLst>
          </p:nvPr>
        </p:nvSpPr>
        <p:spPr>
          <a:xfrm>
            <a:off x="5726430" y="5374640"/>
            <a:ext cx="1159510" cy="361950"/>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USB 3.0 data transmission</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98" name="textbox 398"/>
          <p:cNvSpPr/>
          <p:nvPr>
            <p:custDataLst>
              <p:tags r:id="rId18"/>
            </p:custDataLst>
          </p:nvPr>
        </p:nvSpPr>
        <p:spPr>
          <a:xfrm>
            <a:off x="5883910" y="830580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400" name="textbox 400"/>
          <p:cNvSpPr/>
          <p:nvPr>
            <p:custDataLst>
              <p:tags r:id="rId19"/>
            </p:custDataLst>
          </p:nvPr>
        </p:nvSpPr>
        <p:spPr>
          <a:xfrm>
            <a:off x="3176905" y="8416290"/>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402" name="textbox 402"/>
          <p:cNvSpPr/>
          <p:nvPr>
            <p:custDataLst>
              <p:tags r:id="rId20"/>
            </p:custDataLst>
          </p:nvPr>
        </p:nvSpPr>
        <p:spPr>
          <a:xfrm>
            <a:off x="5885180" y="625030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416" name="textbox 416"/>
          <p:cNvSpPr/>
          <p:nvPr>
            <p:custDataLst>
              <p:tags r:id="rId21"/>
            </p:custDataLst>
          </p:nvPr>
        </p:nvSpPr>
        <p:spPr>
          <a:xfrm>
            <a:off x="539750" y="6225540"/>
            <a:ext cx="933450"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424" name="textbox 424"/>
          <p:cNvSpPr/>
          <p:nvPr>
            <p:custDataLst>
              <p:tags r:id="rId22"/>
            </p:custDataLst>
          </p:nvPr>
        </p:nvSpPr>
        <p:spPr>
          <a:xfrm>
            <a:off x="88265" y="840486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428" name="textbox 428"/>
          <p:cNvSpPr/>
          <p:nvPr>
            <p:custDataLst>
              <p:tags r:id="rId23"/>
            </p:custDataLst>
          </p:nvPr>
        </p:nvSpPr>
        <p:spPr>
          <a:xfrm>
            <a:off x="373380" y="866711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7" name="文本框 6"/>
          <p:cNvSpPr txBox="1"/>
          <p:nvPr>
            <p:custDataLst>
              <p:tags r:id="rId24"/>
            </p:custDataLst>
          </p:nvPr>
        </p:nvSpPr>
        <p:spPr>
          <a:xfrm>
            <a:off x="3096260" y="8686800"/>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9" name="文本框 8"/>
          <p:cNvSpPr txBox="1"/>
          <p:nvPr>
            <p:custDataLst>
              <p:tags r:id="rId25"/>
            </p:custDataLst>
          </p:nvPr>
        </p:nvSpPr>
        <p:spPr>
          <a:xfrm>
            <a:off x="2933065" y="8827135"/>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10" name="图片 9"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11"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rect"/>
          <p:cNvSpPr/>
          <p:nvPr/>
        </p:nvSpPr>
        <p:spPr>
          <a:xfrm>
            <a:off x="0" y="4754321"/>
            <a:ext cx="7551356" cy="5505678"/>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608" name="table 608"/>
          <p:cNvGraphicFramePr>
            <a:graphicFrameLocks noGrp="1"/>
          </p:cNvGraphicFramePr>
          <p:nvPr>
            <p:custDataLst>
              <p:tags r:id="rId1"/>
            </p:custDataLst>
          </p:nvPr>
        </p:nvGraphicFramePr>
        <p:xfrm>
          <a:off x="3434715" y="4796155"/>
          <a:ext cx="3609340" cy="4370070"/>
        </p:xfrm>
        <a:graphic>
          <a:graphicData uri="http://schemas.openxmlformats.org/drawingml/2006/table">
            <a:tbl>
              <a:tblPr>
                <a:solidFill>
                  <a:srgbClr val="F6F7F7"/>
                </a:solidFill>
              </a:tblPr>
              <a:tblGrid>
                <a:gridCol w="1524635"/>
                <a:gridCol w="2084705"/>
              </a:tblGrid>
              <a:tr h="289560">
                <a:tc gridSpan="2">
                  <a:txBody>
                    <a:bodyPr/>
                    <a:lstStyle/>
                    <a:p>
                      <a:pPr algn="l" rtl="0" eaLnBrk="0">
                        <a:lnSpc>
                          <a:spcPct val="100000"/>
                        </a:lnSpc>
                      </a:pPr>
                      <a:endParaRPr lang="en-US" altLang="en-US" sz="600" dirty="0"/>
                    </a:p>
                    <a:p>
                      <a:pPr marL="1228725" algn="l" rtl="0" eaLnBrk="0">
                        <a:lnSpc>
                          <a:spcPct val="90000"/>
                        </a:lnSpc>
                        <a:spcBef>
                          <a:spcPts val="5"/>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3670">
                <a:tc>
                  <a:txBody>
                    <a:bodyPr/>
                    <a:lstStyle/>
                    <a:p>
                      <a:pPr algn="l" rtl="0" eaLnBrk="0">
                        <a:lnSpc>
                          <a:spcPct val="107000"/>
                        </a:lnSpc>
                      </a:pPr>
                      <a:endParaRPr lang="en-US" altLang="en-US" sz="200" dirty="0"/>
                    </a:p>
                    <a:p>
                      <a:pPr marL="168275" algn="l" rtl="0" eaLnBrk="0">
                        <a:lnSpc>
                          <a:spcPct val="89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3000"/>
                        </a:lnSpc>
                      </a:pPr>
                      <a:endParaRPr lang="en-US" altLang="en-US" sz="200" dirty="0"/>
                    </a:p>
                    <a:p>
                      <a:pPr marL="730885"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RVC-I3120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224155">
                <a:tc>
                  <a:txBody>
                    <a:bodyPr/>
                    <a:lstStyle/>
                    <a:p>
                      <a:pPr algn="l" rtl="0" eaLnBrk="0">
                        <a:lnSpc>
                          <a:spcPct val="148000"/>
                        </a:lnSpc>
                      </a:pPr>
                      <a:endParaRPr lang="en-US" altLang="en-US" sz="200" dirty="0"/>
                    </a:p>
                    <a:p>
                      <a:pPr marL="167640" algn="l" rtl="0" eaLnBrk="0">
                        <a:lnSpc>
                          <a:spcPct val="98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89154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0.67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940">
                <a:tc>
                  <a:txBody>
                    <a:bodyPr/>
                    <a:lstStyle/>
                    <a:p>
                      <a:pPr algn="l" rtl="0" eaLnBrk="0">
                        <a:lnSpc>
                          <a:spcPct val="132000"/>
                        </a:lnSpc>
                      </a:pPr>
                      <a:endParaRPr lang="en-US" altLang="en-US" sz="200" dirty="0"/>
                    </a:p>
                    <a:p>
                      <a:pPr marL="16764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 (MP)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8000"/>
                        </a:lnSpc>
                      </a:pPr>
                      <a:endParaRPr lang="en-US" altLang="en-US" sz="300" dirty="0"/>
                    </a:p>
                    <a:p>
                      <a:pPr marL="91122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3.2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5575">
                <a:tc>
                  <a:txBody>
                    <a:bodyPr/>
                    <a:lstStyle/>
                    <a:p>
                      <a:pPr algn="l" rtl="0" eaLnBrk="0">
                        <a:lnSpc>
                          <a:spcPct val="195000"/>
                        </a:lnSpc>
                      </a:pPr>
                      <a:endParaRPr lang="en-US" altLang="en-US" sz="100" dirty="0"/>
                    </a:p>
                    <a:p>
                      <a:pPr marL="16827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819150" algn="l" rtl="0" eaLnBrk="0">
                        <a:lnSpc>
                          <a:spcPct val="86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130~160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5575">
                <a:tc>
                  <a:txBody>
                    <a:bodyPr/>
                    <a:lstStyle/>
                    <a:p>
                      <a:pPr algn="l" rtl="0" eaLnBrk="0">
                        <a:lnSpc>
                          <a:spcPct val="100000"/>
                        </a:lnSpc>
                      </a:pPr>
                      <a:endParaRPr lang="en-US" altLang="en-US" sz="300" dirty="0"/>
                    </a:p>
                    <a:p>
                      <a:pPr marL="167005" algn="l" rtl="0" eaLnBrk="0">
                        <a:lnSpc>
                          <a:spcPct val="99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6000"/>
                        </a:lnSpc>
                      </a:pPr>
                      <a:endParaRPr lang="en-US" altLang="en-US" sz="300" dirty="0"/>
                    </a:p>
                    <a:p>
                      <a:pPr marL="725805" algn="l" rtl="0" eaLnBrk="0">
                        <a:lnSpc>
                          <a:spcPct val="97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107*62 @ 130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5575">
                <a:tc>
                  <a:txBody>
                    <a:bodyPr/>
                    <a:lstStyle/>
                    <a:p>
                      <a:pPr algn="l" rtl="0" eaLnBrk="0">
                        <a:lnSpc>
                          <a:spcPct val="111000"/>
                        </a:lnSpc>
                      </a:pPr>
                      <a:endParaRPr lang="en-US" altLang="en-US" sz="3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725805" algn="l" rtl="0" eaLnBrk="0">
                        <a:lnSpc>
                          <a:spcPct val="97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127*74 @ 160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940">
                <a:tc>
                  <a:txBody>
                    <a:bodyPr/>
                    <a:lstStyle/>
                    <a:p>
                      <a:pPr algn="l" rtl="0" eaLnBrk="0">
                        <a:lnSpc>
                          <a:spcPct val="103000"/>
                        </a:lnSpc>
                      </a:pPr>
                      <a:endParaRPr lang="en-US" altLang="en-US" sz="300" dirty="0"/>
                    </a:p>
                    <a:p>
                      <a:pPr marL="165100" algn="l" rtl="0" eaLnBrk="0">
                        <a:lnSpc>
                          <a:spcPct val="90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3000"/>
                        </a:lnSpc>
                      </a:pPr>
                      <a:endParaRPr lang="en-US" altLang="en-US" sz="300" dirty="0"/>
                    </a:p>
                    <a:p>
                      <a:pPr marL="75311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0.052~0.059</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42570">
                <a:tc>
                  <a:txBody>
                    <a:bodyPr/>
                    <a:lstStyle/>
                    <a:p>
                      <a:pPr algn="l" rtl="0" eaLnBrk="0">
                        <a:lnSpc>
                          <a:spcPct val="105000"/>
                        </a:lnSpc>
                      </a:pPr>
                      <a:endParaRPr lang="en-US" altLang="en-US" sz="300" dirty="0"/>
                    </a:p>
                    <a:p>
                      <a:pPr marL="16764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300" dirty="0"/>
                    </a:p>
                    <a:p>
                      <a:pPr marL="66738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0.00137~0.00233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6535">
                <a:tc>
                  <a:txBody>
                    <a:bodyPr/>
                    <a:lstStyle/>
                    <a:p>
                      <a:pPr algn="l" rtl="0" eaLnBrk="0">
                        <a:lnSpc>
                          <a:spcPct val="116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667385"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0.00048~0.00083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940">
                <a:tc>
                  <a:txBody>
                    <a:bodyPr/>
                    <a:lstStyle/>
                    <a:p>
                      <a:pPr algn="l" rtl="0" eaLnBrk="0">
                        <a:lnSpc>
                          <a:spcPct val="122000"/>
                        </a:lnSpc>
                      </a:pPr>
                      <a:endParaRPr lang="en-US" altLang="en-US" sz="300" dirty="0"/>
                    </a:p>
                    <a:p>
                      <a:pPr marL="168910" algn="l" rtl="0" eaLnBrk="0">
                        <a:lnSpc>
                          <a:spcPct val="90000"/>
                        </a:lnSpc>
                        <a:spcBef>
                          <a:spcPts val="0"/>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 source</a:t>
                      </a:r>
                      <a:endPar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805815" algn="l" rtl="0" eaLnBrk="0">
                        <a:lnSpc>
                          <a:spcPct val="92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6210">
                <a:tc>
                  <a:txBody>
                    <a:bodyPr/>
                    <a:lstStyle/>
                    <a:p>
                      <a:pPr algn="l" rtl="0" eaLnBrk="0">
                        <a:lnSpc>
                          <a:spcPct val="124000"/>
                        </a:lnSpc>
                      </a:pPr>
                      <a:endParaRPr lang="en-US" altLang="en-US" sz="300" dirty="0"/>
                    </a:p>
                    <a:p>
                      <a:pPr marL="167005" algn="l" rtl="0" eaLnBrk="0">
                        <a:lnSpc>
                          <a:spcPct val="91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840105" algn="l" rtl="0" eaLnBrk="0">
                        <a:lnSpc>
                          <a:spcPct val="8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USB3.0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5580">
                <a:tc>
                  <a:txBody>
                    <a:bodyPr/>
                    <a:lstStyle/>
                    <a:p>
                      <a:pPr algn="l" rtl="0" eaLnBrk="0">
                        <a:lnSpc>
                          <a:spcPct val="121000"/>
                        </a:lnSpc>
                      </a:pPr>
                      <a:endParaRPr lang="en-US" altLang="en-US" sz="300" dirty="0"/>
                    </a:p>
                    <a:p>
                      <a:pPr marL="166370" algn="l" rtl="0" eaLnBrk="0">
                        <a:lnSpc>
                          <a:spcPct val="97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2000"/>
                        </a:lnSpc>
                      </a:pPr>
                      <a:endParaRPr lang="en-US" altLang="en-US" sz="300" dirty="0"/>
                    </a:p>
                    <a:p>
                      <a:pPr marL="947420"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1</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5575">
                <a:tc>
                  <a:txBody>
                    <a:bodyPr/>
                    <a:lstStyle/>
                    <a:p>
                      <a:pPr algn="l" rtl="0" eaLnBrk="0">
                        <a:lnSpc>
                          <a:spcPct val="115000"/>
                        </a:lnSpc>
                      </a:pPr>
                      <a:endParaRPr lang="en-US" altLang="en-US" sz="300" dirty="0"/>
                    </a:p>
                    <a:p>
                      <a:pPr marL="166370"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62000"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180*135*57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80975">
                <a:tc>
                  <a:txBody>
                    <a:bodyPr/>
                    <a:lstStyle/>
                    <a:p>
                      <a:pPr algn="l" rtl="0" eaLnBrk="0">
                        <a:lnSpc>
                          <a:spcPct val="118000"/>
                        </a:lnSpc>
                      </a:pPr>
                      <a:endParaRPr lang="en-US" altLang="en-US" sz="300" dirty="0"/>
                    </a:p>
                    <a:p>
                      <a:pPr marL="168275"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3279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940">
                <a:tc>
                  <a:txBody>
                    <a:bodyPr/>
                    <a:lstStyle/>
                    <a:p>
                      <a:pPr algn="l" rtl="0" eaLnBrk="0">
                        <a:lnSpc>
                          <a:spcPct val="108000"/>
                        </a:lnSpc>
                      </a:pPr>
                      <a:endParaRPr lang="en-US" altLang="en-US" sz="300" dirty="0"/>
                    </a:p>
                    <a:p>
                      <a:pPr marL="17018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Levels of protection</a:t>
                      </a:r>
                      <a:endPar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5000"/>
                        </a:lnSpc>
                      </a:pPr>
                      <a:endParaRPr lang="en-US" altLang="en-US" sz="300" dirty="0"/>
                    </a:p>
                    <a:p>
                      <a:pPr marL="89154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54305">
                <a:tc>
                  <a:txBody>
                    <a:bodyPr/>
                    <a:lstStyle/>
                    <a:p>
                      <a:pPr algn="l" rtl="0" eaLnBrk="0">
                        <a:lnSpc>
                          <a:spcPct val="134000"/>
                        </a:lnSpc>
                      </a:pPr>
                      <a:endParaRPr lang="en-US" altLang="en-US" sz="200" dirty="0"/>
                    </a:p>
                    <a:p>
                      <a:pPr marL="168275" algn="l" rtl="0" eaLnBrk="0">
                        <a:lnSpc>
                          <a:spcPct val="99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8000"/>
                        </a:lnSpc>
                      </a:pPr>
                      <a:endParaRPr lang="en-US" altLang="en-US" sz="200" dirty="0"/>
                    </a:p>
                    <a:p>
                      <a:pPr marL="880110"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89230">
                <a:tc>
                  <a:txBody>
                    <a:bodyPr/>
                    <a:lstStyle/>
                    <a:p>
                      <a:pPr algn="l" rtl="0" eaLnBrk="0">
                        <a:lnSpc>
                          <a:spcPct val="128000"/>
                        </a:lnSpc>
                      </a:pPr>
                      <a:endParaRPr lang="en-US" altLang="en-US" sz="200" dirty="0"/>
                    </a:p>
                    <a:p>
                      <a:pPr marL="168275" algn="l" rtl="0" eaLnBrk="0">
                        <a:lnSpc>
                          <a:spcPct val="99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200" dirty="0"/>
                    </a:p>
                    <a:p>
                      <a:pPr marL="697865" algn="l" rtl="0" eaLnBrk="0">
                        <a:lnSpc>
                          <a:spcPct val="90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84785">
                <a:tc>
                  <a:txBody>
                    <a:bodyPr/>
                    <a:lstStyle/>
                    <a:p>
                      <a:pPr algn="l" rtl="0" eaLnBrk="0">
                        <a:lnSpc>
                          <a:spcPct val="145000"/>
                        </a:lnSpc>
                      </a:pPr>
                      <a:endParaRPr lang="en-US" altLang="en-US" sz="200" dirty="0"/>
                    </a:p>
                    <a:p>
                      <a:pPr marL="165735" algn="l" rtl="0" eaLnBrk="0">
                        <a:lnSpc>
                          <a:spcPct val="90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0000"/>
                        </a:lnSpc>
                      </a:pPr>
                      <a:endParaRPr lang="en-US" altLang="en-US" sz="200" dirty="0"/>
                    </a:p>
                    <a:p>
                      <a:pPr marL="492125"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38760">
                <a:tc>
                  <a:txBody>
                    <a:bodyPr/>
                    <a:lstStyle/>
                    <a:p>
                      <a:pPr algn="l" rtl="0" eaLnBrk="0">
                        <a:lnSpc>
                          <a:spcPct val="147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3000"/>
                        </a:lnSpc>
                      </a:pPr>
                      <a:endParaRPr lang="en-US" altLang="en-US" sz="200" dirty="0"/>
                    </a:p>
                    <a:p>
                      <a:pPr marL="925195" algn="l" rtl="0" eaLnBrk="0">
                        <a:lnSpc>
                          <a:spcPct val="85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52730">
                <a:tc>
                  <a:txBody>
                    <a:bodyPr/>
                    <a:lstStyle/>
                    <a:p>
                      <a:pPr algn="l" rtl="0" eaLnBrk="0">
                        <a:lnSpc>
                          <a:spcPct val="126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8000"/>
                        </a:lnSpc>
                      </a:pPr>
                      <a:endParaRPr lang="en-US" altLang="en-US" sz="200" dirty="0"/>
                    </a:p>
                    <a:p>
                      <a:pPr marL="650875"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91770">
                <a:tc>
                  <a:txBody>
                    <a:bodyPr/>
                    <a:lstStyle/>
                    <a:p>
                      <a:pPr algn="l" rtl="0" eaLnBrk="0">
                        <a:lnSpc>
                          <a:spcPct val="119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4000"/>
                        </a:lnSpc>
                      </a:pPr>
                      <a:endParaRPr lang="en-US" altLang="en-US" sz="300" dirty="0"/>
                    </a:p>
                    <a:p>
                      <a:pPr marL="692150" algn="l" rtl="0" eaLnBrk="0">
                        <a:lnSpc>
                          <a:spcPct val="9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41935">
                <a:tc>
                  <a:txBody>
                    <a:bodyPr/>
                    <a:lstStyle/>
                    <a:p>
                      <a:pPr algn="l" rtl="0" eaLnBrk="0">
                        <a:lnSpc>
                          <a:spcPct val="116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8000"/>
                        </a:lnSpc>
                      </a:pPr>
                      <a:endParaRPr lang="en-US" altLang="en-US" sz="200" dirty="0"/>
                    </a:p>
                    <a:p>
                      <a:pPr marL="24955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 /VisionPro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grpSp>
        <p:nvGrpSpPr>
          <p:cNvPr id="20" name="group 20"/>
          <p:cNvGrpSpPr/>
          <p:nvPr/>
        </p:nvGrpSpPr>
        <p:grpSpPr>
          <a:xfrm rot="21600000">
            <a:off x="675537" y="5736349"/>
            <a:ext cx="1846638" cy="2985015"/>
            <a:chOff x="0" y="0"/>
            <a:chExt cx="1846638" cy="2985015"/>
          </a:xfrm>
        </p:grpSpPr>
        <p:pic>
          <p:nvPicPr>
            <p:cNvPr id="610" name="picture 610"/>
            <p:cNvPicPr>
              <a:picLocks noChangeAspect="1"/>
            </p:cNvPicPr>
            <p:nvPr/>
          </p:nvPicPr>
          <p:blipFill>
            <a:blip r:embed="rId2"/>
            <a:stretch>
              <a:fillRect/>
            </a:stretch>
          </p:blipFill>
          <p:spPr>
            <a:xfrm rot="21600000">
              <a:off x="24656" y="94160"/>
              <a:ext cx="1821981" cy="2880008"/>
            </a:xfrm>
            <a:prstGeom prst="rect">
              <a:avLst/>
            </a:prstGeom>
          </p:spPr>
        </p:pic>
        <p:pic>
          <p:nvPicPr>
            <p:cNvPr id="612" name="picture 612"/>
            <p:cNvPicPr>
              <a:picLocks noChangeAspect="1"/>
            </p:cNvPicPr>
            <p:nvPr/>
          </p:nvPicPr>
          <p:blipFill>
            <a:blip r:embed="rId3"/>
            <a:stretch>
              <a:fillRect/>
            </a:stretch>
          </p:blipFill>
          <p:spPr>
            <a:xfrm rot="21600000">
              <a:off x="554108" y="0"/>
              <a:ext cx="798821" cy="551675"/>
            </a:xfrm>
            <a:prstGeom prst="rect">
              <a:avLst/>
            </a:prstGeom>
          </p:spPr>
        </p:pic>
        <p:sp>
          <p:nvSpPr>
            <p:cNvPr id="614" name="path"/>
            <p:cNvSpPr/>
            <p:nvPr/>
          </p:nvSpPr>
          <p:spPr>
            <a:xfrm>
              <a:off x="651801" y="2192813"/>
              <a:ext cx="1045477" cy="251397"/>
            </a:xfrm>
            <a:custGeom>
              <a:avLst/>
              <a:gdLst/>
              <a:ahLst/>
              <a:cxnLst/>
              <a:rect l="0" t="0" r="0" b="0"/>
              <a:pathLst>
                <a:path w="1646" h="395">
                  <a:moveTo>
                    <a:pt x="0" y="392"/>
                  </a:moveTo>
                  <a:lnTo>
                    <a:pt x="1645" y="3"/>
                  </a:lnTo>
                </a:path>
              </a:pathLst>
            </a:custGeom>
            <a:noFill/>
            <a:ln w="4699" cap="flat">
              <a:solidFill>
                <a:srgbClr val="EE1D23">
                  <a:alpha val="100000"/>
                </a:srgbClr>
              </a:solidFill>
              <a:prstDash val="solid"/>
              <a:miter lim="1000000"/>
            </a:ln>
          </p:spPr>
          <p:txBody>
            <a:bodyPr rtlCol="0"/>
            <a:lstStyle/>
            <a:p>
              <a:pPr algn="ctr"/>
              <a:endParaRPr lang="zh-CN" altLang="en-US"/>
            </a:p>
          </p:txBody>
        </p:sp>
        <p:sp>
          <p:nvSpPr>
            <p:cNvPr id="616" name="path"/>
            <p:cNvSpPr/>
            <p:nvPr/>
          </p:nvSpPr>
          <p:spPr>
            <a:xfrm>
              <a:off x="155850" y="2030529"/>
              <a:ext cx="405867" cy="389395"/>
            </a:xfrm>
            <a:custGeom>
              <a:avLst/>
              <a:gdLst/>
              <a:ahLst/>
              <a:cxnLst/>
              <a:rect l="0" t="0" r="0" b="0"/>
              <a:pathLst>
                <a:path w="639" h="613">
                  <a:moveTo>
                    <a:pt x="2" y="2"/>
                  </a:moveTo>
                  <a:lnTo>
                    <a:pt x="636" y="610"/>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618" name="picture 618"/>
            <p:cNvPicPr>
              <a:picLocks noChangeAspect="1"/>
            </p:cNvPicPr>
            <p:nvPr/>
          </p:nvPicPr>
          <p:blipFill>
            <a:blip r:embed="rId4"/>
            <a:stretch>
              <a:fillRect/>
            </a:stretch>
          </p:blipFill>
          <p:spPr>
            <a:xfrm rot="21600000">
              <a:off x="543933" y="2401935"/>
              <a:ext cx="46215" cy="45110"/>
            </a:xfrm>
            <a:prstGeom prst="rect">
              <a:avLst/>
            </a:prstGeom>
          </p:spPr>
        </p:pic>
        <p:sp>
          <p:nvSpPr>
            <p:cNvPr id="620" name="rect"/>
            <p:cNvSpPr/>
            <p:nvPr/>
          </p:nvSpPr>
          <p:spPr>
            <a:xfrm>
              <a:off x="127430" y="2003412"/>
              <a:ext cx="46202" cy="45110"/>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622" name="rect"/>
            <p:cNvSpPr/>
            <p:nvPr/>
          </p:nvSpPr>
          <p:spPr>
            <a:xfrm>
              <a:off x="0" y="2325171"/>
              <a:ext cx="42926" cy="48005"/>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624" name="picture 624"/>
            <p:cNvPicPr>
              <a:picLocks noChangeAspect="1"/>
            </p:cNvPicPr>
            <p:nvPr/>
          </p:nvPicPr>
          <p:blipFill>
            <a:blip r:embed="rId5"/>
            <a:stretch>
              <a:fillRect/>
            </a:stretch>
          </p:blipFill>
          <p:spPr>
            <a:xfrm rot="21600000">
              <a:off x="500438" y="2937009"/>
              <a:ext cx="42913" cy="48005"/>
            </a:xfrm>
            <a:prstGeom prst="rect">
              <a:avLst/>
            </a:prstGeom>
          </p:spPr>
        </p:pic>
        <p:pic>
          <p:nvPicPr>
            <p:cNvPr id="626" name="picture 626"/>
            <p:cNvPicPr>
              <a:picLocks noChangeAspect="1"/>
            </p:cNvPicPr>
            <p:nvPr/>
          </p:nvPicPr>
          <p:blipFill>
            <a:blip r:embed="rId6"/>
            <a:stretch>
              <a:fillRect/>
            </a:stretch>
          </p:blipFill>
          <p:spPr>
            <a:xfrm rot="21600000">
              <a:off x="553736" y="2956511"/>
              <a:ext cx="52692" cy="26644"/>
            </a:xfrm>
            <a:prstGeom prst="rect">
              <a:avLst/>
            </a:prstGeom>
          </p:spPr>
        </p:pic>
        <p:pic>
          <p:nvPicPr>
            <p:cNvPr id="628" name="picture 628"/>
            <p:cNvPicPr>
              <a:picLocks noChangeAspect="1"/>
            </p:cNvPicPr>
            <p:nvPr/>
          </p:nvPicPr>
          <p:blipFill>
            <a:blip r:embed="rId7"/>
            <a:stretch>
              <a:fillRect/>
            </a:stretch>
          </p:blipFill>
          <p:spPr>
            <a:xfrm rot="21600000">
              <a:off x="611841" y="2426500"/>
              <a:ext cx="52705" cy="26568"/>
            </a:xfrm>
            <a:prstGeom prst="rect">
              <a:avLst/>
            </a:prstGeom>
          </p:spPr>
        </p:pic>
      </p:grpSp>
      <p:pic>
        <p:nvPicPr>
          <p:cNvPr id="630" name="picture 630"/>
          <p:cNvPicPr>
            <a:picLocks noChangeAspect="1"/>
          </p:cNvPicPr>
          <p:nvPr/>
        </p:nvPicPr>
        <p:blipFill>
          <a:blip r:embed="rId8"/>
          <a:stretch>
            <a:fillRect/>
          </a:stretch>
        </p:blipFill>
        <p:spPr>
          <a:xfrm rot="21600000">
            <a:off x="4942499" y="3278951"/>
            <a:ext cx="2131237" cy="1010704"/>
          </a:xfrm>
          <a:prstGeom prst="rect">
            <a:avLst/>
          </a:prstGeom>
        </p:spPr>
      </p:pic>
      <p:pic>
        <p:nvPicPr>
          <p:cNvPr id="632" name="picture 632"/>
          <p:cNvPicPr>
            <a:picLocks noChangeAspect="1"/>
          </p:cNvPicPr>
          <p:nvPr/>
        </p:nvPicPr>
        <p:blipFill>
          <a:blip r:embed="rId9"/>
          <a:stretch>
            <a:fillRect/>
          </a:stretch>
        </p:blipFill>
        <p:spPr>
          <a:xfrm rot="21600000">
            <a:off x="484935" y="3277003"/>
            <a:ext cx="2131225" cy="1010704"/>
          </a:xfrm>
          <a:prstGeom prst="rect">
            <a:avLst/>
          </a:prstGeom>
        </p:spPr>
      </p:pic>
      <p:pic>
        <p:nvPicPr>
          <p:cNvPr id="634" name="picture 634"/>
          <p:cNvPicPr>
            <a:picLocks noChangeAspect="1"/>
          </p:cNvPicPr>
          <p:nvPr/>
        </p:nvPicPr>
        <p:blipFill>
          <a:blip r:embed="rId10"/>
          <a:stretch>
            <a:fillRect/>
          </a:stretch>
        </p:blipFill>
        <p:spPr>
          <a:xfrm rot="21600000">
            <a:off x="2713723" y="3278299"/>
            <a:ext cx="2131225" cy="1010703"/>
          </a:xfrm>
          <a:prstGeom prst="rect">
            <a:avLst/>
          </a:prstGeom>
        </p:spPr>
      </p:pic>
      <p:sp>
        <p:nvSpPr>
          <p:cNvPr id="636" name="textbox 636"/>
          <p:cNvSpPr/>
          <p:nvPr/>
        </p:nvSpPr>
        <p:spPr>
          <a:xfrm>
            <a:off x="0" y="416942"/>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638" name="textbox 638"/>
          <p:cNvSpPr/>
          <p:nvPr/>
        </p:nvSpPr>
        <p:spPr>
          <a:xfrm>
            <a:off x="3049270" y="1593215"/>
            <a:ext cx="1892935" cy="902970"/>
          </a:xfrm>
          <a:prstGeom prst="rect">
            <a:avLst/>
          </a:prstGeom>
        </p:spPr>
        <p:txBody>
          <a:bodyPr vert="horz" wrap="square" lIns="0" tIns="0" rIns="0" bIns="0"/>
          <a:lstStyle/>
          <a:p>
            <a:pPr algn="l" rtl="0" eaLnBrk="0">
              <a:lnSpc>
                <a:spcPct val="102000"/>
              </a:lnSpc>
            </a:pPr>
            <a:r>
              <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rPr>
              <a:t>Fast shooting speed</a:t>
            </a:r>
            <a:endPar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800" kern="0" spc="80" dirty="0">
              <a:solidFill>
                <a:srgbClr val="231F20">
                  <a:alpha val="100000"/>
                </a:srgbClr>
              </a:solidFill>
              <a:latin typeface="Malgun Gothic" panose="020B0503020000020004" charset="-127"/>
              <a:ea typeface="Malgun Gothic" panose="020B0503020000020004" charset="-127"/>
              <a:cs typeface="微软雅黑" panose="020B0503020204020204" charset="-122"/>
            </a:endParaRPr>
          </a:p>
          <a:p>
            <a:pPr algn="l" rtl="0" eaLnBrk="0">
              <a:lnSpc>
                <a:spcPct val="103000"/>
              </a:lnSpc>
            </a:pPr>
            <a:r>
              <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The fastest can achieve the shooting speed of 0.67s / frame, effectively improve the detection efficiency.</a:t>
            </a:r>
            <a:endPar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40" name="picture 640"/>
          <p:cNvPicPr>
            <a:picLocks noChangeAspect="1"/>
          </p:cNvPicPr>
          <p:nvPr/>
        </p:nvPicPr>
        <p:blipFill>
          <a:blip r:embed="rId11"/>
          <a:stretch>
            <a:fillRect/>
          </a:stretch>
        </p:blipFill>
        <p:spPr>
          <a:xfrm rot="21600000">
            <a:off x="2743758" y="1568957"/>
            <a:ext cx="242531" cy="242531"/>
          </a:xfrm>
          <a:prstGeom prst="rect">
            <a:avLst/>
          </a:prstGeom>
        </p:spPr>
      </p:pic>
      <p:sp>
        <p:nvSpPr>
          <p:cNvPr id="642" name="textbox 642"/>
          <p:cNvSpPr/>
          <p:nvPr/>
        </p:nvSpPr>
        <p:spPr>
          <a:xfrm>
            <a:off x="5406390" y="1530350"/>
            <a:ext cx="1638300" cy="1040765"/>
          </a:xfrm>
          <a:prstGeom prst="rect">
            <a:avLst/>
          </a:prstGeom>
        </p:spPr>
        <p:txBody>
          <a:bodyPr vert="horz" wrap="square" lIns="0" tIns="0" rIns="0" bIns="0"/>
          <a:lstStyle/>
          <a:p>
            <a:pPr algn="l" rtl="0" eaLnBrk="0">
              <a:lnSpc>
                <a:spcPct val="139000"/>
              </a:lnSpc>
            </a:pPr>
            <a:r>
              <a:rPr lang="en-US"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lang="en-US" altLang="en-US" sz="1200" dirty="0"/>
          </a:p>
          <a:p>
            <a:pPr algn="l" rtl="0" eaLnBrk="0">
              <a:lnSpc>
                <a:spcPct val="106000"/>
              </a:lnSpc>
            </a:pPr>
            <a:endParaRPr lang="en-US" altLang="en-US" sz="700" dirty="0"/>
          </a:p>
          <a:p>
            <a:pPr algn="l" rtl="0" eaLnBrk="0">
              <a:lnSpc>
                <a:spcPct val="103000"/>
              </a:lnSpc>
              <a:spcBef>
                <a:spcPts val="5"/>
              </a:spcBef>
              <a:buClrTx/>
              <a:buSzTx/>
              <a:buFontTx/>
            </a:pPr>
            <a:r>
              <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 synthesis technology to effectively handle the presence of both black and bright white</a:t>
            </a:r>
            <a:r>
              <a:rPr lang="en-US"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 at the same time</a:t>
            </a:r>
            <a:r>
              <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a:t>
            </a:r>
            <a:endPar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44" name="picture 644"/>
          <p:cNvPicPr>
            <a:picLocks noChangeAspect="1"/>
          </p:cNvPicPr>
          <p:nvPr/>
        </p:nvPicPr>
        <p:blipFill>
          <a:blip r:embed="rId12"/>
          <a:stretch>
            <a:fillRect/>
          </a:stretch>
        </p:blipFill>
        <p:spPr>
          <a:xfrm rot="21600000">
            <a:off x="5104393" y="1578925"/>
            <a:ext cx="236096" cy="222605"/>
          </a:xfrm>
          <a:prstGeom prst="rect">
            <a:avLst/>
          </a:prstGeom>
        </p:spPr>
      </p:pic>
      <p:sp>
        <p:nvSpPr>
          <p:cNvPr id="646" name="textbox 646"/>
          <p:cNvSpPr/>
          <p:nvPr/>
        </p:nvSpPr>
        <p:spPr>
          <a:xfrm>
            <a:off x="678815" y="1593215"/>
            <a:ext cx="1994535" cy="61976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3000"/>
              </a:lnSpc>
            </a:pPr>
            <a:r>
              <a:rPr sz="13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Ultra high precision</a:t>
            </a:r>
            <a:endParaRPr lang="en-US" altLang="en-US" sz="1200" dirty="0"/>
          </a:p>
          <a:p>
            <a:pPr algn="l" rtl="0" eaLnBrk="0">
              <a:lnSpc>
                <a:spcPct val="106000"/>
              </a:lnSpc>
            </a:pPr>
            <a:endParaRPr lang="en-US" altLang="en-US" sz="700" dirty="0"/>
          </a:p>
          <a:p>
            <a:pPr marL="14605" indent="10160" algn="l" rtl="0" eaLnBrk="0" fontAlgn="auto">
              <a:lnSpc>
                <a:spcPct val="104000"/>
              </a:lnSpc>
              <a:spcBef>
                <a:spcPts val="0"/>
              </a:spcBef>
            </a:pPr>
            <a:r>
              <a:rPr sz="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 precision calibration algorithm, single point repetition accuracy up to 1.37 μ m.</a:t>
            </a:r>
            <a:endParaRPr lang="en-US" altLang="en-US" sz="800" dirty="0">
              <a:latin typeface="微软雅黑" panose="020B0503020204020204" charset="-122"/>
              <a:ea typeface="微软雅黑" panose="020B0503020204020204" charset="-122"/>
            </a:endParaRPr>
          </a:p>
        </p:txBody>
      </p:sp>
      <p:pic>
        <p:nvPicPr>
          <p:cNvPr id="648" name="picture 648"/>
          <p:cNvPicPr>
            <a:picLocks noChangeAspect="1"/>
          </p:cNvPicPr>
          <p:nvPr/>
        </p:nvPicPr>
        <p:blipFill>
          <a:blip r:embed="rId13"/>
          <a:stretch>
            <a:fillRect/>
          </a:stretch>
        </p:blipFill>
        <p:spPr>
          <a:xfrm rot="21600000">
            <a:off x="6423494" y="9298123"/>
            <a:ext cx="698835" cy="698835"/>
          </a:xfrm>
          <a:prstGeom prst="rect">
            <a:avLst/>
          </a:prstGeom>
        </p:spPr>
      </p:pic>
      <p:grpSp>
        <p:nvGrpSpPr>
          <p:cNvPr id="22" name="group 22"/>
          <p:cNvGrpSpPr/>
          <p:nvPr/>
        </p:nvGrpSpPr>
        <p:grpSpPr>
          <a:xfrm rot="21600000">
            <a:off x="347174" y="1055212"/>
            <a:ext cx="1331633" cy="372745"/>
            <a:chOff x="-80010" y="0"/>
            <a:chExt cx="1331633" cy="372745"/>
          </a:xfrm>
        </p:grpSpPr>
        <p:pic>
          <p:nvPicPr>
            <p:cNvPr id="650" name="picture 650"/>
            <p:cNvPicPr>
              <a:picLocks noChangeAspect="1"/>
            </p:cNvPicPr>
            <p:nvPr/>
          </p:nvPicPr>
          <p:blipFill>
            <a:blip r:embed="rId14"/>
            <a:stretch>
              <a:fillRect/>
            </a:stretch>
          </p:blipFill>
          <p:spPr>
            <a:xfrm rot="21600000">
              <a:off x="0" y="0"/>
              <a:ext cx="1251623" cy="295922"/>
            </a:xfrm>
            <a:prstGeom prst="rect">
              <a:avLst/>
            </a:prstGeom>
          </p:spPr>
        </p:pic>
        <p:sp>
          <p:nvSpPr>
            <p:cNvPr id="652" name="textbox 652"/>
            <p:cNvSpPr/>
            <p:nvPr/>
          </p:nvSpPr>
          <p:spPr>
            <a:xfrm>
              <a:off x="-80010" y="31750"/>
              <a:ext cx="1277619" cy="340995"/>
            </a:xfrm>
            <a:prstGeom prst="rect">
              <a:avLst/>
            </a:prstGeom>
          </p:spPr>
          <p:txBody>
            <a:bodyPr vert="horz" wrap="square" lIns="0" tIns="0" rIns="0" bIns="0"/>
            <a:lstStyle/>
            <a:p>
              <a:pPr algn="l" rtl="0" eaLnBrk="0">
                <a:lnSpc>
                  <a:spcPct val="131000"/>
                </a:lnSpc>
              </a:pPr>
              <a:endParaRPr lang="en-US" altLang="en-US" sz="300" dirty="0"/>
            </a:p>
            <a:p>
              <a:pPr marL="175895" algn="l" rtl="0" eaLnBrk="0">
                <a:lnSpc>
                  <a:spcPct val="87000"/>
                </a:lnSpc>
                <a:spcBef>
                  <a:spcPts val="0"/>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24" name="group 24"/>
          <p:cNvGrpSpPr/>
          <p:nvPr/>
        </p:nvGrpSpPr>
        <p:grpSpPr>
          <a:xfrm rot="21600000">
            <a:off x="310396" y="2724108"/>
            <a:ext cx="1371003" cy="379094"/>
            <a:chOff x="-119380" y="0"/>
            <a:chExt cx="1371003" cy="379094"/>
          </a:xfrm>
        </p:grpSpPr>
        <p:pic>
          <p:nvPicPr>
            <p:cNvPr id="654" name="picture 654"/>
            <p:cNvPicPr>
              <a:picLocks noChangeAspect="1"/>
            </p:cNvPicPr>
            <p:nvPr/>
          </p:nvPicPr>
          <p:blipFill>
            <a:blip r:embed="rId15"/>
            <a:stretch>
              <a:fillRect/>
            </a:stretch>
          </p:blipFill>
          <p:spPr>
            <a:xfrm rot="21600000">
              <a:off x="0" y="0"/>
              <a:ext cx="1251623" cy="295922"/>
            </a:xfrm>
            <a:prstGeom prst="rect">
              <a:avLst/>
            </a:prstGeom>
          </p:spPr>
        </p:pic>
        <p:sp>
          <p:nvSpPr>
            <p:cNvPr id="656" name="textbox 656"/>
            <p:cNvSpPr/>
            <p:nvPr/>
          </p:nvSpPr>
          <p:spPr>
            <a:xfrm>
              <a:off x="-119380" y="37465"/>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pic>
        <p:nvPicPr>
          <p:cNvPr id="658" name="picture 658"/>
          <p:cNvPicPr>
            <a:picLocks noChangeAspect="1"/>
          </p:cNvPicPr>
          <p:nvPr/>
        </p:nvPicPr>
        <p:blipFill>
          <a:blip r:embed="rId16"/>
          <a:stretch>
            <a:fillRect/>
          </a:stretch>
        </p:blipFill>
        <p:spPr>
          <a:xfrm rot="21600000">
            <a:off x="1303276" y="5146391"/>
            <a:ext cx="588344" cy="483006"/>
          </a:xfrm>
          <a:prstGeom prst="rect">
            <a:avLst/>
          </a:prstGeom>
        </p:spPr>
      </p:pic>
      <p:sp>
        <p:nvSpPr>
          <p:cNvPr id="660" name="textbox 660"/>
          <p:cNvSpPr/>
          <p:nvPr/>
        </p:nvSpPr>
        <p:spPr>
          <a:xfrm>
            <a:off x="4357509" y="9593093"/>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662" name="picture 662"/>
          <p:cNvPicPr>
            <a:picLocks noChangeAspect="1"/>
          </p:cNvPicPr>
          <p:nvPr/>
        </p:nvPicPr>
        <p:blipFill>
          <a:blip r:embed="rId17"/>
          <a:stretch>
            <a:fillRect/>
          </a:stretch>
        </p:blipFill>
        <p:spPr>
          <a:xfrm rot="21600000">
            <a:off x="4309249" y="9605793"/>
            <a:ext cx="130530" cy="130517"/>
          </a:xfrm>
          <a:prstGeom prst="rect">
            <a:avLst/>
          </a:prstGeom>
        </p:spPr>
      </p:pic>
      <p:sp>
        <p:nvSpPr>
          <p:cNvPr id="664" name="textbox 664"/>
          <p:cNvSpPr/>
          <p:nvPr/>
        </p:nvSpPr>
        <p:spPr>
          <a:xfrm>
            <a:off x="472423" y="9593093"/>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666" name="picture 666"/>
          <p:cNvPicPr>
            <a:picLocks noChangeAspect="1"/>
          </p:cNvPicPr>
          <p:nvPr/>
        </p:nvPicPr>
        <p:blipFill>
          <a:blip r:embed="rId18"/>
          <a:stretch>
            <a:fillRect/>
          </a:stretch>
        </p:blipFill>
        <p:spPr>
          <a:xfrm rot="21600000">
            <a:off x="427973" y="9605793"/>
            <a:ext cx="130530" cy="130517"/>
          </a:xfrm>
          <a:prstGeom prst="rect">
            <a:avLst/>
          </a:prstGeom>
        </p:spPr>
      </p:pic>
      <p:sp>
        <p:nvSpPr>
          <p:cNvPr id="668" name="textbox 668"/>
          <p:cNvSpPr/>
          <p:nvPr/>
        </p:nvSpPr>
        <p:spPr>
          <a:xfrm>
            <a:off x="2526204" y="9593093"/>
            <a:ext cx="1392555" cy="185420"/>
          </a:xfrm>
          <a:prstGeom prst="rect">
            <a:avLst/>
          </a:prstGeom>
        </p:spPr>
        <p:txBody>
          <a:bodyPr vert="horz" wrap="square" lIns="0" tIns="0" rIns="0" bIns="0"/>
          <a:lstStyle/>
          <a:p>
            <a:pPr algn="l" rtl="0" eaLnBrk="0">
              <a:lnSpc>
                <a:spcPct val="111000"/>
              </a:lnSpc>
            </a:pPr>
            <a:endParaRPr lang="en-US" altLang="en-US" sz="200" dirty="0"/>
          </a:p>
          <a:p>
            <a:pPr marL="142875" algn="l" rtl="0" eaLnBrk="0">
              <a:lnSpc>
                <a:spcPct val="81000"/>
              </a:lnSpc>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670" name="picture 670"/>
          <p:cNvPicPr>
            <a:picLocks noChangeAspect="1"/>
          </p:cNvPicPr>
          <p:nvPr/>
        </p:nvPicPr>
        <p:blipFill>
          <a:blip r:embed="rId19"/>
          <a:stretch>
            <a:fillRect/>
          </a:stretch>
        </p:blipFill>
        <p:spPr>
          <a:xfrm rot="21600000">
            <a:off x="2477944" y="9605793"/>
            <a:ext cx="130530" cy="130517"/>
          </a:xfrm>
          <a:prstGeom prst="rect">
            <a:avLst/>
          </a:prstGeom>
        </p:spPr>
      </p:pic>
      <p:sp>
        <p:nvSpPr>
          <p:cNvPr id="674" name="textbox 674"/>
          <p:cNvSpPr/>
          <p:nvPr/>
        </p:nvSpPr>
        <p:spPr>
          <a:xfrm>
            <a:off x="2915285" y="4385945"/>
            <a:ext cx="1726565" cy="160020"/>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88000"/>
              </a:lnSpc>
            </a:pPr>
            <a:r>
              <a:rPr lang="en-US"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ircuit board screw detection</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676" name="textbox 676"/>
          <p:cNvSpPr/>
          <p:nvPr/>
        </p:nvSpPr>
        <p:spPr>
          <a:xfrm>
            <a:off x="718185" y="4385310"/>
            <a:ext cx="1804035" cy="57848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9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Computer mainboard detects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678" name="textbox 678"/>
          <p:cNvSpPr/>
          <p:nvPr/>
        </p:nvSpPr>
        <p:spPr>
          <a:xfrm>
            <a:off x="4999990" y="4387850"/>
            <a:ext cx="2044065" cy="365760"/>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Mobile phone midboard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lang="en-US" altLang="en-US" sz="1000" dirty="0"/>
          </a:p>
        </p:txBody>
      </p:sp>
      <p:sp>
        <p:nvSpPr>
          <p:cNvPr id="684" name="textbox 684"/>
          <p:cNvSpPr/>
          <p:nvPr/>
        </p:nvSpPr>
        <p:spPr>
          <a:xfrm rot="20700000">
            <a:off x="1582573" y="7874621"/>
            <a:ext cx="429259" cy="140970"/>
          </a:xfrm>
          <a:prstGeom prst="rect">
            <a:avLst/>
          </a:prstGeom>
        </p:spPr>
        <p:txBody>
          <a:bodyPr vert="horz" wrap="square" lIns="0" tIns="0" rIns="0" bIns="0"/>
          <a:lstStyle/>
          <a:p>
            <a:pPr algn="l" rtl="0" eaLnBrk="0">
              <a:lnSpc>
                <a:spcPct val="108000"/>
              </a:lnSpc>
            </a:pPr>
            <a:endParaRPr lang="en-US" altLang="en-US" sz="200" dirty="0"/>
          </a:p>
          <a:p>
            <a:pPr marL="12700" algn="l" rtl="0" eaLnBrk="0">
              <a:lnSpc>
                <a:spcPct val="89000"/>
              </a:lnSpc>
            </a:pPr>
            <a:r>
              <a:rPr sz="700" i="1" kern="0" spc="160" dirty="0">
                <a:solidFill>
                  <a:srgbClr val="030303">
                    <a:alpha val="100000"/>
                  </a:srgbClr>
                </a:solidFill>
                <a:latin typeface="Arial" panose="020B0604020202020204"/>
                <a:ea typeface="Arial" panose="020B0604020202020204"/>
                <a:cs typeface="Arial" panose="020B0604020202020204"/>
              </a:rPr>
              <a:t>107mm</a:t>
            </a:r>
            <a:endParaRPr lang="en-US" altLang="en-US" sz="700" dirty="0"/>
          </a:p>
        </p:txBody>
      </p:sp>
      <p:sp>
        <p:nvSpPr>
          <p:cNvPr id="686" name="textbox 686"/>
          <p:cNvSpPr/>
          <p:nvPr/>
        </p:nvSpPr>
        <p:spPr>
          <a:xfrm rot="20760000">
            <a:off x="1778060" y="8554074"/>
            <a:ext cx="428625" cy="139700"/>
          </a:xfrm>
          <a:prstGeom prst="rect">
            <a:avLst/>
          </a:prstGeom>
        </p:spPr>
        <p:txBody>
          <a:bodyPr vert="horz" wrap="square" lIns="0" tIns="0" rIns="0" bIns="0"/>
          <a:lstStyle/>
          <a:p>
            <a:pPr algn="l" rtl="0" eaLnBrk="0">
              <a:lnSpc>
                <a:spcPct val="111000"/>
              </a:lnSpc>
            </a:pPr>
            <a:endParaRPr lang="en-US" altLang="en-US" sz="200" dirty="0"/>
          </a:p>
          <a:p>
            <a:pPr marL="12700" algn="l" rtl="0" eaLnBrk="0">
              <a:lnSpc>
                <a:spcPct val="87000"/>
              </a:lnSpc>
            </a:pPr>
            <a:r>
              <a:rPr sz="700" i="1" kern="0" spc="160" dirty="0">
                <a:solidFill>
                  <a:srgbClr val="030303">
                    <a:alpha val="100000"/>
                  </a:srgbClr>
                </a:solidFill>
                <a:latin typeface="Arial" panose="020B0604020202020204"/>
                <a:ea typeface="Arial" panose="020B0604020202020204"/>
                <a:cs typeface="Arial" panose="020B0604020202020204"/>
              </a:rPr>
              <a:t>127mm</a:t>
            </a:r>
            <a:endParaRPr lang="en-US" altLang="en-US" sz="700" dirty="0"/>
          </a:p>
        </p:txBody>
      </p:sp>
      <p:pic>
        <p:nvPicPr>
          <p:cNvPr id="688" name="picture 688"/>
          <p:cNvPicPr>
            <a:picLocks noChangeAspect="1"/>
          </p:cNvPicPr>
          <p:nvPr/>
        </p:nvPicPr>
        <p:blipFill>
          <a:blip r:embed="rId20"/>
          <a:stretch>
            <a:fillRect/>
          </a:stretch>
        </p:blipFill>
        <p:spPr>
          <a:xfrm rot="21600000">
            <a:off x="2414379" y="5747752"/>
            <a:ext cx="27304" cy="2167477"/>
          </a:xfrm>
          <a:prstGeom prst="rect">
            <a:avLst/>
          </a:prstGeom>
        </p:spPr>
      </p:pic>
      <p:pic>
        <p:nvPicPr>
          <p:cNvPr id="690" name="picture 690"/>
          <p:cNvPicPr>
            <a:picLocks noChangeAspect="1"/>
          </p:cNvPicPr>
          <p:nvPr/>
        </p:nvPicPr>
        <p:blipFill>
          <a:blip r:embed="rId21"/>
          <a:stretch>
            <a:fillRect/>
          </a:stretch>
        </p:blipFill>
        <p:spPr>
          <a:xfrm rot="21600000">
            <a:off x="443020" y="1567178"/>
            <a:ext cx="240210" cy="246086"/>
          </a:xfrm>
          <a:prstGeom prst="rect">
            <a:avLst/>
          </a:prstGeom>
        </p:spPr>
      </p:pic>
      <p:sp>
        <p:nvSpPr>
          <p:cNvPr id="692" name="textbox 692"/>
          <p:cNvSpPr/>
          <p:nvPr/>
        </p:nvSpPr>
        <p:spPr>
          <a:xfrm rot="2640000">
            <a:off x="936591" y="7783824"/>
            <a:ext cx="292734" cy="148589"/>
          </a:xfrm>
          <a:prstGeom prst="rect">
            <a:avLst/>
          </a:prstGeom>
        </p:spPr>
        <p:txBody>
          <a:bodyPr vert="horz" wrap="square" lIns="0" tIns="0" rIns="0" bIns="0"/>
          <a:lstStyle/>
          <a:p>
            <a:pPr algn="l" rtl="0" eaLnBrk="0">
              <a:lnSpc>
                <a:spcPct val="116000"/>
              </a:lnSpc>
            </a:pPr>
            <a:endParaRPr lang="en-US" altLang="en-US" sz="200" dirty="0"/>
          </a:p>
          <a:p>
            <a:pPr marL="12700" algn="l" rtl="0" eaLnBrk="0">
              <a:lnSpc>
                <a:spcPct val="82000"/>
              </a:lnSpc>
              <a:spcBef>
                <a:spcPts val="0"/>
              </a:spcBef>
            </a:pPr>
            <a:r>
              <a:rPr sz="800" kern="0" spc="-30" dirty="0">
                <a:solidFill>
                  <a:srgbClr val="030303">
                    <a:alpha val="100000"/>
                  </a:srgbClr>
                </a:solidFill>
                <a:latin typeface="Arial" panose="020B0604020202020204"/>
                <a:ea typeface="Arial" panose="020B0604020202020204"/>
                <a:cs typeface="Arial" panose="020B0604020202020204"/>
              </a:rPr>
              <a:t>62mm</a:t>
            </a:r>
            <a:endParaRPr lang="en-US" altLang="en-US" sz="800" dirty="0"/>
          </a:p>
        </p:txBody>
      </p:sp>
      <p:sp>
        <p:nvSpPr>
          <p:cNvPr id="694" name="textbox 694"/>
          <p:cNvSpPr/>
          <p:nvPr/>
        </p:nvSpPr>
        <p:spPr>
          <a:xfrm rot="3180000">
            <a:off x="727839" y="8365897"/>
            <a:ext cx="299084" cy="144145"/>
          </a:xfrm>
          <a:prstGeom prst="rect">
            <a:avLst/>
          </a:prstGeom>
        </p:spPr>
        <p:txBody>
          <a:bodyPr vert="horz" wrap="square" lIns="0" tIns="0" rIns="0" bIns="0"/>
          <a:lstStyle/>
          <a:p>
            <a:pPr algn="l" rtl="0" eaLnBrk="0">
              <a:lnSpc>
                <a:spcPct val="123000"/>
              </a:lnSpc>
            </a:pPr>
            <a:endParaRPr lang="en-US" altLang="en-US" sz="200" dirty="0"/>
          </a:p>
          <a:p>
            <a:pPr marL="12700" algn="l" rtl="0" eaLnBrk="0">
              <a:lnSpc>
                <a:spcPct val="77000"/>
              </a:lnSpc>
            </a:pPr>
            <a:r>
              <a:rPr sz="800" kern="0" spc="-20" dirty="0">
                <a:solidFill>
                  <a:srgbClr val="030303">
                    <a:alpha val="100000"/>
                  </a:srgbClr>
                </a:solidFill>
                <a:latin typeface="Arial" panose="020B0604020202020204"/>
                <a:ea typeface="Arial" panose="020B0604020202020204"/>
                <a:cs typeface="Arial" panose="020B0604020202020204"/>
              </a:rPr>
              <a:t>74mm</a:t>
            </a:r>
            <a:endParaRPr lang="en-US" altLang="en-US" sz="800" dirty="0"/>
          </a:p>
        </p:txBody>
      </p:sp>
      <p:pic>
        <p:nvPicPr>
          <p:cNvPr id="696" name="picture 696"/>
          <p:cNvPicPr>
            <a:picLocks noChangeAspect="1"/>
          </p:cNvPicPr>
          <p:nvPr/>
        </p:nvPicPr>
        <p:blipFill>
          <a:blip r:embed="rId22"/>
          <a:stretch>
            <a:fillRect/>
          </a:stretch>
        </p:blipFill>
        <p:spPr>
          <a:xfrm rot="21600000">
            <a:off x="428243" y="9186443"/>
            <a:ext cx="6694081" cy="6350"/>
          </a:xfrm>
          <a:prstGeom prst="rect">
            <a:avLst/>
          </a:prstGeom>
        </p:spPr>
      </p:pic>
      <p:sp>
        <p:nvSpPr>
          <p:cNvPr id="698" name="rect"/>
          <p:cNvSpPr/>
          <p:nvPr/>
        </p:nvSpPr>
        <p:spPr>
          <a:xfrm>
            <a:off x="2557070" y="5789383"/>
            <a:ext cx="4698" cy="2566746"/>
          </a:xfrm>
          <a:prstGeom prst="rect">
            <a:avLst/>
          </a:prstGeom>
          <a:solidFill>
            <a:srgbClr val="EE1D23">
              <a:alpha val="100000"/>
            </a:srgbClr>
          </a:solidFill>
          <a:ln cap="flat">
            <a:noFill/>
            <a:prstDash val="solid"/>
            <a:miter lim="0"/>
          </a:ln>
        </p:spPr>
        <p:txBody>
          <a:bodyPr rtlCol="0"/>
          <a:lstStyle/>
          <a:p>
            <a:pPr algn="ctr"/>
            <a:endParaRPr lang="zh-CN" altLang="en-US"/>
          </a:p>
        </p:txBody>
      </p:sp>
      <p:sp>
        <p:nvSpPr>
          <p:cNvPr id="700" name="textbox 700"/>
          <p:cNvSpPr/>
          <p:nvPr/>
        </p:nvSpPr>
        <p:spPr>
          <a:xfrm>
            <a:off x="2455612" y="6548051"/>
            <a:ext cx="405765"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00" dirty="0">
                <a:solidFill>
                  <a:srgbClr val="030303">
                    <a:alpha val="100000"/>
                  </a:srgbClr>
                </a:solidFill>
                <a:latin typeface="Arial" panose="020B0604020202020204"/>
                <a:ea typeface="Arial" panose="020B0604020202020204"/>
                <a:cs typeface="Arial" panose="020B0604020202020204"/>
              </a:rPr>
              <a:t>130mm</a:t>
            </a:r>
            <a:endParaRPr lang="en-US" altLang="en-US" sz="800" dirty="0"/>
          </a:p>
        </p:txBody>
      </p:sp>
      <p:sp>
        <p:nvSpPr>
          <p:cNvPr id="702" name="textbox 702"/>
          <p:cNvSpPr/>
          <p:nvPr/>
        </p:nvSpPr>
        <p:spPr>
          <a:xfrm>
            <a:off x="2613042" y="7038830"/>
            <a:ext cx="405765"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00" dirty="0">
                <a:solidFill>
                  <a:srgbClr val="030303">
                    <a:alpha val="100000"/>
                  </a:srgbClr>
                </a:solidFill>
                <a:latin typeface="Arial" panose="020B0604020202020204"/>
                <a:ea typeface="Arial" panose="020B0604020202020204"/>
                <a:cs typeface="Arial" panose="020B0604020202020204"/>
              </a:rPr>
              <a:t>160mm</a:t>
            </a:r>
            <a:endParaRPr lang="en-US" altLang="en-US" sz="800" dirty="0"/>
          </a:p>
        </p:txBody>
      </p:sp>
      <p:pic>
        <p:nvPicPr>
          <p:cNvPr id="704" name="picture 704"/>
          <p:cNvPicPr>
            <a:picLocks noChangeAspect="1"/>
          </p:cNvPicPr>
          <p:nvPr/>
        </p:nvPicPr>
        <p:blipFill>
          <a:blip r:embed="rId23"/>
          <a:stretch>
            <a:fillRect/>
          </a:stretch>
        </p:blipFill>
        <p:spPr>
          <a:xfrm rot="21600000">
            <a:off x="2487941" y="8346821"/>
            <a:ext cx="85132" cy="100614"/>
          </a:xfrm>
          <a:prstGeom prst="rect">
            <a:avLst/>
          </a:prstGeom>
        </p:spPr>
      </p:pic>
      <p:pic>
        <p:nvPicPr>
          <p:cNvPr id="706" name="picture 706"/>
          <p:cNvPicPr>
            <a:picLocks noChangeAspect="1"/>
          </p:cNvPicPr>
          <p:nvPr/>
        </p:nvPicPr>
        <p:blipFill>
          <a:blip r:embed="rId24"/>
          <a:stretch>
            <a:fillRect/>
          </a:stretch>
        </p:blipFill>
        <p:spPr>
          <a:xfrm rot="21600000">
            <a:off x="1587982" y="5708663"/>
            <a:ext cx="1010907" cy="6350"/>
          </a:xfrm>
          <a:prstGeom prst="rect">
            <a:avLst/>
          </a:prstGeom>
        </p:spPr>
      </p:pic>
      <p:pic>
        <p:nvPicPr>
          <p:cNvPr id="708" name="picture 708"/>
          <p:cNvPicPr>
            <a:picLocks noChangeAspect="1"/>
          </p:cNvPicPr>
          <p:nvPr/>
        </p:nvPicPr>
        <p:blipFill>
          <a:blip r:embed="rId25"/>
          <a:stretch>
            <a:fillRect/>
          </a:stretch>
        </p:blipFill>
        <p:spPr>
          <a:xfrm rot="21600000">
            <a:off x="2360090" y="7920315"/>
            <a:ext cx="52705" cy="26568"/>
          </a:xfrm>
          <a:prstGeom prst="rect">
            <a:avLst/>
          </a:prstGeom>
        </p:spPr>
      </p:pic>
      <p:sp>
        <p:nvSpPr>
          <p:cNvPr id="710" name="rect"/>
          <p:cNvSpPr/>
          <p:nvPr/>
        </p:nvSpPr>
        <p:spPr>
          <a:xfrm>
            <a:off x="2545769" y="5747752"/>
            <a:ext cx="27304" cy="50939"/>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712" name="picture 712"/>
          <p:cNvPicPr>
            <a:picLocks noChangeAspect="1"/>
          </p:cNvPicPr>
          <p:nvPr/>
        </p:nvPicPr>
        <p:blipFill>
          <a:blip r:embed="rId26"/>
          <a:stretch>
            <a:fillRect/>
          </a:stretch>
        </p:blipFill>
        <p:spPr>
          <a:xfrm rot="21600000">
            <a:off x="6048832" y="7647927"/>
            <a:ext cx="6350" cy="6350"/>
          </a:xfrm>
          <a:prstGeom prst="rect">
            <a:avLst/>
          </a:prstGeom>
        </p:spPr>
      </p:pic>
      <p:pic>
        <p:nvPicPr>
          <p:cNvPr id="10" name="图片 9" descr="如本科技英文LOGO"/>
          <p:cNvPicPr/>
          <p:nvPr>
            <p:custDataLst>
              <p:tags r:id="rId27"/>
            </p:custDataLst>
          </p:nvPr>
        </p:nvPicPr>
        <p:blipFill>
          <a:blip r:embed="rId28"/>
          <a:stretch>
            <a:fillRect/>
          </a:stretch>
        </p:blipFill>
        <p:spPr>
          <a:xfrm>
            <a:off x="5789930" y="420370"/>
            <a:ext cx="1651000" cy="297180"/>
          </a:xfrm>
          <a:prstGeom prst="rect">
            <a:avLst/>
          </a:prstGeom>
        </p:spPr>
      </p:pic>
      <p:sp>
        <p:nvSpPr>
          <p:cNvPr id="11" name="textbox 10"/>
          <p:cNvSpPr/>
          <p:nvPr>
            <p:custDataLst>
              <p:tags r:id="rId29"/>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rect"/>
          <p:cNvSpPr/>
          <p:nvPr/>
        </p:nvSpPr>
        <p:spPr>
          <a:xfrm>
            <a:off x="0" y="3625074"/>
            <a:ext cx="7551533" cy="6634925"/>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716" name="textbox 716"/>
          <p:cNvSpPr/>
          <p:nvPr/>
        </p:nvSpPr>
        <p:spPr>
          <a:xfrm>
            <a:off x="377825" y="767080"/>
            <a:ext cx="6757670" cy="2811780"/>
          </a:xfrm>
          <a:prstGeom prst="rect">
            <a:avLst/>
          </a:prstGeom>
        </p:spPr>
        <p:txBody>
          <a:bodyPr vert="horz" wrap="square" lIns="0" tIns="0" rIns="0" bIns="0"/>
          <a:lstStyle/>
          <a:p>
            <a:pPr algn="l" rtl="0" eaLnBrk="0">
              <a:lnSpc>
                <a:spcPct val="91000"/>
              </a:lnSpc>
            </a:pPr>
            <a:endParaRPr lang="en-US" altLang="en-US" sz="100" dirty="0"/>
          </a:p>
          <a:p>
            <a:pPr marL="41910" algn="l" rtl="0" eaLnBrk="0">
              <a:lnSpc>
                <a:spcPct val="82000"/>
              </a:lnSpc>
            </a:pPr>
            <a:r>
              <a:rPr sz="3600" b="1" kern="0" spc="-2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RVC-I360</a:t>
            </a:r>
            <a:endParaRPr lang="en-US" altLang="en-US" sz="3600" dirty="0"/>
          </a:p>
          <a:p>
            <a:pPr marL="12700" algn="l" rtl="0" eaLnBrk="0">
              <a:lnSpc>
                <a:spcPct val="89000"/>
              </a:lnSpc>
              <a:spcBef>
                <a:spcPts val="200"/>
              </a:spcBef>
            </a:pPr>
            <a:r>
              <a:rPr lang="en-US"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Micrometer-grade</a:t>
            </a:r>
            <a:r>
              <a:rPr sz="40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0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7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2000"/>
              </a:lnSpc>
            </a:pPr>
            <a:endParaRPr lang="en-US" altLang="en-US" sz="400" dirty="0"/>
          </a:p>
          <a:p>
            <a:pPr algn="l" rtl="0" eaLnBrk="0">
              <a:lnSpc>
                <a:spcPct val="125000"/>
              </a:lnSpc>
            </a:pPr>
            <a:endParaRPr lang="en-US" altLang="en-US" sz="100" dirty="0"/>
          </a:p>
          <a:p>
            <a:pPr marL="48895" indent="5080" algn="l" rtl="0" eaLnBrk="0">
              <a:lnSpc>
                <a:spcPct val="131000"/>
              </a:lnSpc>
              <a:spcBef>
                <a:spcPts val="0"/>
              </a:spcBef>
            </a:pPr>
            <a:r>
              <a:rPr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RVC-I360 micron level 3D area scanner, </a:t>
            </a:r>
            <a:r>
              <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rPr>
              <a:t>with ultra-high precision in the nanometer range can shoot fast and prevent reflection. It can detect flatness, height, segment difference, hole position, defects, etc. on PCBA boards, Li-ion batteries, earphones, cell phones, and other objects with complex structures, tiny details, and different shapes. It can quickly output high-quality 3D point cloud data with complete structure and rich details to meet the inspection and measurement needs of 3C, electronic components, automotive manufac-turing and other high-precision industries.</a:t>
            </a:r>
            <a:endParaRPr lang="en-US" sz="1000" kern="0" spc="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718" name="picture 718"/>
          <p:cNvPicPr>
            <a:picLocks noChangeAspect="1"/>
          </p:cNvPicPr>
          <p:nvPr/>
        </p:nvPicPr>
        <p:blipFill>
          <a:blip r:embed="rId1"/>
          <a:stretch>
            <a:fillRect/>
          </a:stretch>
        </p:blipFill>
        <p:spPr>
          <a:xfrm rot="21600000">
            <a:off x="1853316" y="6224178"/>
            <a:ext cx="3831832" cy="1761905"/>
          </a:xfrm>
          <a:prstGeom prst="rect">
            <a:avLst/>
          </a:prstGeom>
        </p:spPr>
      </p:pic>
      <p:pic>
        <p:nvPicPr>
          <p:cNvPr id="720" name="picture 720"/>
          <p:cNvPicPr>
            <a:picLocks noChangeAspect="1"/>
          </p:cNvPicPr>
          <p:nvPr/>
        </p:nvPicPr>
        <p:blipFill>
          <a:blip r:embed="rId2"/>
          <a:stretch>
            <a:fillRect/>
          </a:stretch>
        </p:blipFill>
        <p:spPr>
          <a:xfrm rot="21600000">
            <a:off x="526114" y="4471453"/>
            <a:ext cx="6494889" cy="854396"/>
          </a:xfrm>
          <a:prstGeom prst="rect">
            <a:avLst/>
          </a:prstGeom>
        </p:spPr>
      </p:pic>
      <p:sp>
        <p:nvSpPr>
          <p:cNvPr id="722" name="textbox 722"/>
          <p:cNvSpPr/>
          <p:nvPr/>
        </p:nvSpPr>
        <p:spPr>
          <a:xfrm>
            <a:off x="0" y="416893"/>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724" name="textbox 724"/>
          <p:cNvSpPr/>
          <p:nvPr/>
        </p:nvSpPr>
        <p:spPr>
          <a:xfrm>
            <a:off x="431800" y="3896360"/>
            <a:ext cx="2778125" cy="327660"/>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a:t>
            </a: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P</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rovides comprehensive protection</a:t>
            </a:r>
            <a:endParaRPr lang="en-US" altLang="en-US" sz="900" dirty="0"/>
          </a:p>
        </p:txBody>
      </p:sp>
      <p:pic>
        <p:nvPicPr>
          <p:cNvPr id="728" name="picture 728"/>
          <p:cNvPicPr>
            <a:picLocks noChangeAspect="1"/>
          </p:cNvPicPr>
          <p:nvPr/>
        </p:nvPicPr>
        <p:blipFill>
          <a:blip r:embed="rId3"/>
          <a:stretch>
            <a:fillRect/>
          </a:stretch>
        </p:blipFill>
        <p:spPr>
          <a:xfrm rot="21600000">
            <a:off x="6421337" y="9298073"/>
            <a:ext cx="698836" cy="698835"/>
          </a:xfrm>
          <a:prstGeom prst="rect">
            <a:avLst/>
          </a:prstGeom>
        </p:spPr>
      </p:pic>
      <p:pic>
        <p:nvPicPr>
          <p:cNvPr id="732" name="picture 732"/>
          <p:cNvPicPr>
            <a:picLocks noChangeAspect="1"/>
          </p:cNvPicPr>
          <p:nvPr/>
        </p:nvPicPr>
        <p:blipFill>
          <a:blip r:embed="rId4"/>
          <a:stretch>
            <a:fillRect/>
          </a:stretch>
        </p:blipFill>
        <p:spPr>
          <a:xfrm rot="21600000">
            <a:off x="1593470" y="6056943"/>
            <a:ext cx="23876" cy="23876"/>
          </a:xfrm>
          <a:prstGeom prst="rect">
            <a:avLst/>
          </a:prstGeom>
        </p:spPr>
      </p:pic>
      <p:sp>
        <p:nvSpPr>
          <p:cNvPr id="740" name="textbox 740"/>
          <p:cNvSpPr/>
          <p:nvPr/>
        </p:nvSpPr>
        <p:spPr>
          <a:xfrm>
            <a:off x="4383294" y="9593037"/>
            <a:ext cx="1637029" cy="160020"/>
          </a:xfrm>
          <a:prstGeom prst="rect">
            <a:avLst/>
          </a:prstGeom>
        </p:spPr>
        <p:txBody>
          <a:bodyPr vert="horz" wrap="square" lIns="0" tIns="0" rIns="0" bIns="0"/>
          <a:lstStyle/>
          <a:p>
            <a:pPr algn="l" rtl="0" eaLnBrk="0">
              <a:lnSpc>
                <a:spcPct val="165000"/>
              </a:lnSpc>
            </a:pPr>
            <a:endParaRPr lang="en-US" altLang="en-US" sz="100" dirty="0"/>
          </a:p>
          <a:p>
            <a:pPr marL="142875" algn="l" rtl="0" eaLnBrk="0">
              <a:lnSpc>
                <a:spcPct val="66000"/>
              </a:lnSpc>
              <a:spcBef>
                <a:spcPts val="0"/>
              </a:spcBef>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742" name="picture 742"/>
          <p:cNvPicPr>
            <a:picLocks noChangeAspect="1"/>
          </p:cNvPicPr>
          <p:nvPr/>
        </p:nvPicPr>
        <p:blipFill>
          <a:blip r:embed="rId5"/>
          <a:stretch>
            <a:fillRect/>
          </a:stretch>
        </p:blipFill>
        <p:spPr>
          <a:xfrm rot="21600000">
            <a:off x="4307094" y="9605737"/>
            <a:ext cx="130530" cy="130517"/>
          </a:xfrm>
          <a:prstGeom prst="rect">
            <a:avLst/>
          </a:prstGeom>
        </p:spPr>
      </p:pic>
      <p:sp>
        <p:nvSpPr>
          <p:cNvPr id="744" name="textbox 744"/>
          <p:cNvSpPr/>
          <p:nvPr/>
        </p:nvSpPr>
        <p:spPr>
          <a:xfrm>
            <a:off x="508368" y="9593037"/>
            <a:ext cx="1635125" cy="185420"/>
          </a:xfrm>
          <a:prstGeom prst="rect">
            <a:avLst/>
          </a:prstGeom>
        </p:spPr>
        <p:txBody>
          <a:bodyPr vert="horz" wrap="square" lIns="0" tIns="0" rIns="0" bIns="0"/>
          <a:lstStyle/>
          <a:p>
            <a:pPr algn="l" rtl="0" eaLnBrk="0">
              <a:lnSpc>
                <a:spcPct val="178000"/>
              </a:lnSpc>
            </a:pPr>
            <a:endParaRPr lang="en-US" altLang="en-US" sz="100" dirty="0"/>
          </a:p>
          <a:p>
            <a:pPr marL="142875" algn="l" rtl="0" eaLnBrk="0">
              <a:lnSpc>
                <a:spcPct val="81000"/>
              </a:lnSpc>
              <a:spcBef>
                <a:spcPts val="0"/>
              </a:spcBef>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746" name="picture 746"/>
          <p:cNvPicPr>
            <a:picLocks noChangeAspect="1"/>
          </p:cNvPicPr>
          <p:nvPr/>
        </p:nvPicPr>
        <p:blipFill>
          <a:blip r:embed="rId6"/>
          <a:stretch>
            <a:fillRect/>
          </a:stretch>
        </p:blipFill>
        <p:spPr>
          <a:xfrm rot="21600000">
            <a:off x="425818" y="9605737"/>
            <a:ext cx="130530" cy="130517"/>
          </a:xfrm>
          <a:prstGeom prst="rect">
            <a:avLst/>
          </a:prstGeom>
        </p:spPr>
      </p:pic>
      <p:sp>
        <p:nvSpPr>
          <p:cNvPr id="750" name="textbox 750"/>
          <p:cNvSpPr/>
          <p:nvPr/>
        </p:nvSpPr>
        <p:spPr>
          <a:xfrm>
            <a:off x="2558345" y="9593037"/>
            <a:ext cx="1392555" cy="185420"/>
          </a:xfrm>
          <a:prstGeom prst="rect">
            <a:avLst/>
          </a:prstGeom>
        </p:spPr>
        <p:txBody>
          <a:bodyPr vert="horz" wrap="square" lIns="0" tIns="0" rIns="0" bIns="0"/>
          <a:lstStyle/>
          <a:p>
            <a:pPr algn="l" rtl="0" eaLnBrk="0">
              <a:lnSpc>
                <a:spcPct val="110000"/>
              </a:lnSpc>
            </a:pPr>
            <a:endParaRPr lang="en-US" altLang="en-US" sz="200" dirty="0"/>
          </a:p>
          <a:p>
            <a:pPr marL="142875" algn="l" rtl="0" eaLnBrk="0">
              <a:lnSpc>
                <a:spcPct val="81000"/>
              </a:lnSpc>
              <a:spcBef>
                <a:spcPts val="0"/>
              </a:spcBef>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752" name="picture 752"/>
          <p:cNvPicPr>
            <a:picLocks noChangeAspect="1"/>
          </p:cNvPicPr>
          <p:nvPr/>
        </p:nvPicPr>
        <p:blipFill>
          <a:blip r:embed="rId7"/>
          <a:stretch>
            <a:fillRect/>
          </a:stretch>
        </p:blipFill>
        <p:spPr>
          <a:xfrm rot="21600000">
            <a:off x="2475795" y="9605737"/>
            <a:ext cx="130517" cy="130517"/>
          </a:xfrm>
          <a:prstGeom prst="rect">
            <a:avLst/>
          </a:prstGeom>
        </p:spPr>
      </p:pic>
      <p:pic>
        <p:nvPicPr>
          <p:cNvPr id="760" name="picture 760"/>
          <p:cNvPicPr>
            <a:picLocks noChangeAspect="1"/>
          </p:cNvPicPr>
          <p:nvPr/>
        </p:nvPicPr>
        <p:blipFill>
          <a:blip r:embed="rId8"/>
          <a:stretch>
            <a:fillRect/>
          </a:stretch>
        </p:blipFill>
        <p:spPr>
          <a:xfrm rot="21600000">
            <a:off x="1506195" y="8520272"/>
            <a:ext cx="1498537" cy="23876"/>
          </a:xfrm>
          <a:prstGeom prst="rect">
            <a:avLst/>
          </a:prstGeom>
        </p:spPr>
      </p:pic>
      <p:pic>
        <p:nvPicPr>
          <p:cNvPr id="762" name="picture 762"/>
          <p:cNvPicPr>
            <a:picLocks noChangeAspect="1"/>
          </p:cNvPicPr>
          <p:nvPr/>
        </p:nvPicPr>
        <p:blipFill>
          <a:blip r:embed="rId9"/>
          <a:stretch>
            <a:fillRect/>
          </a:stretch>
        </p:blipFill>
        <p:spPr>
          <a:xfrm rot="21600000">
            <a:off x="426097" y="9186392"/>
            <a:ext cx="6694081" cy="6350"/>
          </a:xfrm>
          <a:prstGeom prst="rect">
            <a:avLst/>
          </a:prstGeom>
        </p:spPr>
      </p:pic>
      <p:pic>
        <p:nvPicPr>
          <p:cNvPr id="764" name="picture 764"/>
          <p:cNvPicPr>
            <a:picLocks noChangeAspect="1"/>
          </p:cNvPicPr>
          <p:nvPr/>
        </p:nvPicPr>
        <p:blipFill>
          <a:blip r:embed="rId10"/>
          <a:stretch>
            <a:fillRect/>
          </a:stretch>
        </p:blipFill>
        <p:spPr>
          <a:xfrm rot="21600000">
            <a:off x="2992789" y="7656233"/>
            <a:ext cx="23876" cy="875983"/>
          </a:xfrm>
          <a:prstGeom prst="rect">
            <a:avLst/>
          </a:prstGeom>
        </p:spPr>
      </p:pic>
      <p:pic>
        <p:nvPicPr>
          <p:cNvPr id="766" name="picture 766"/>
          <p:cNvPicPr>
            <a:picLocks noChangeAspect="1"/>
          </p:cNvPicPr>
          <p:nvPr/>
        </p:nvPicPr>
        <p:blipFill>
          <a:blip r:embed="rId11"/>
          <a:stretch>
            <a:fillRect/>
          </a:stretch>
        </p:blipFill>
        <p:spPr>
          <a:xfrm rot="21600000">
            <a:off x="5103873" y="7734356"/>
            <a:ext cx="23876" cy="787988"/>
          </a:xfrm>
          <a:prstGeom prst="rect">
            <a:avLst/>
          </a:prstGeom>
        </p:spPr>
      </p:pic>
      <p:pic>
        <p:nvPicPr>
          <p:cNvPr id="768" name="picture 768"/>
          <p:cNvPicPr>
            <a:picLocks noChangeAspect="1"/>
          </p:cNvPicPr>
          <p:nvPr/>
        </p:nvPicPr>
        <p:blipFill>
          <a:blip r:embed="rId12"/>
          <a:stretch>
            <a:fillRect/>
          </a:stretch>
        </p:blipFill>
        <p:spPr>
          <a:xfrm rot="21600000">
            <a:off x="5115805" y="8510402"/>
            <a:ext cx="729941" cy="23876"/>
          </a:xfrm>
          <a:prstGeom prst="rect">
            <a:avLst/>
          </a:prstGeom>
        </p:spPr>
      </p:pic>
      <p:pic>
        <p:nvPicPr>
          <p:cNvPr id="770" name="picture 770"/>
          <p:cNvPicPr>
            <a:picLocks noChangeAspect="1"/>
          </p:cNvPicPr>
          <p:nvPr/>
        </p:nvPicPr>
        <p:blipFill>
          <a:blip r:embed="rId13"/>
          <a:stretch>
            <a:fillRect/>
          </a:stretch>
        </p:blipFill>
        <p:spPr>
          <a:xfrm rot="21600000">
            <a:off x="5086785" y="6044245"/>
            <a:ext cx="709258" cy="23876"/>
          </a:xfrm>
          <a:prstGeom prst="rect">
            <a:avLst/>
          </a:prstGeom>
        </p:spPr>
      </p:pic>
      <p:pic>
        <p:nvPicPr>
          <p:cNvPr id="772" name="picture 772"/>
          <p:cNvPicPr>
            <a:picLocks noChangeAspect="1"/>
          </p:cNvPicPr>
          <p:nvPr/>
        </p:nvPicPr>
        <p:blipFill>
          <a:blip r:embed="rId14"/>
          <a:stretch>
            <a:fillRect/>
          </a:stretch>
        </p:blipFill>
        <p:spPr>
          <a:xfrm rot="21600000">
            <a:off x="2342343" y="6056189"/>
            <a:ext cx="23876" cy="514294"/>
          </a:xfrm>
          <a:prstGeom prst="rect">
            <a:avLst/>
          </a:prstGeom>
        </p:spPr>
      </p:pic>
      <p:pic>
        <p:nvPicPr>
          <p:cNvPr id="774" name="picture 774"/>
          <p:cNvPicPr>
            <a:picLocks noChangeAspect="1"/>
          </p:cNvPicPr>
          <p:nvPr/>
        </p:nvPicPr>
        <p:blipFill>
          <a:blip r:embed="rId15"/>
          <a:stretch>
            <a:fillRect/>
          </a:stretch>
        </p:blipFill>
        <p:spPr>
          <a:xfrm rot="21600000">
            <a:off x="5074852" y="6056189"/>
            <a:ext cx="23876" cy="514294"/>
          </a:xfrm>
          <a:prstGeom prst="rect">
            <a:avLst/>
          </a:prstGeom>
        </p:spPr>
      </p:pic>
      <p:sp>
        <p:nvSpPr>
          <p:cNvPr id="6" name="文本框 5"/>
          <p:cNvSpPr txBox="1"/>
          <p:nvPr/>
        </p:nvSpPr>
        <p:spPr>
          <a:xfrm>
            <a:off x="1510665" y="5916930"/>
            <a:ext cx="1094105" cy="275590"/>
          </a:xfrm>
          <a:prstGeom prst="rect">
            <a:avLst/>
          </a:prstGeom>
          <a:noFill/>
        </p:spPr>
        <p:txBody>
          <a:bodyPr wrap="square" rtlCol="0">
            <a:spAutoFit/>
          </a:bodyPr>
          <a:p>
            <a:r>
              <a:rPr lang="en-US" altLang="zh-CN" sz="1200"/>
              <a:t>—————</a:t>
            </a:r>
            <a:endParaRPr lang="en-US" altLang="zh-CN" sz="1200"/>
          </a:p>
        </p:txBody>
      </p:sp>
      <p:pic>
        <p:nvPicPr>
          <p:cNvPr id="776" name="picture 776"/>
          <p:cNvPicPr>
            <a:picLocks noChangeAspect="1"/>
          </p:cNvPicPr>
          <p:nvPr/>
        </p:nvPicPr>
        <p:blipFill>
          <a:blip r:embed="rId16"/>
          <a:stretch>
            <a:fillRect/>
          </a:stretch>
        </p:blipFill>
        <p:spPr>
          <a:xfrm rot="21600000">
            <a:off x="3762689" y="7885279"/>
            <a:ext cx="23876" cy="506389"/>
          </a:xfrm>
          <a:prstGeom prst="rect">
            <a:avLst/>
          </a:prstGeom>
        </p:spPr>
      </p:pic>
      <p:sp>
        <p:nvSpPr>
          <p:cNvPr id="2" name="文本框 1"/>
          <p:cNvSpPr txBox="1"/>
          <p:nvPr>
            <p:custDataLst>
              <p:tags r:id="rId17"/>
            </p:custDataLst>
          </p:nvPr>
        </p:nvSpPr>
        <p:spPr>
          <a:xfrm>
            <a:off x="525145" y="537464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8"/>
            </p:custDataLst>
          </p:nvPr>
        </p:nvSpPr>
        <p:spPr>
          <a:xfrm>
            <a:off x="2188845" y="537464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9"/>
            </p:custDataLst>
          </p:nvPr>
        </p:nvSpPr>
        <p:spPr>
          <a:xfrm>
            <a:off x="3822700" y="537464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0"/>
            </p:custDataLst>
          </p:nvPr>
        </p:nvSpPr>
        <p:spPr>
          <a:xfrm>
            <a:off x="5726430" y="5374640"/>
            <a:ext cx="1159510" cy="361950"/>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USB 3.0 data transmission</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98" name="textbox 398"/>
          <p:cNvSpPr/>
          <p:nvPr>
            <p:custDataLst>
              <p:tags r:id="rId21"/>
            </p:custDataLst>
          </p:nvPr>
        </p:nvSpPr>
        <p:spPr>
          <a:xfrm>
            <a:off x="5883910" y="830580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400" name="textbox 400"/>
          <p:cNvSpPr/>
          <p:nvPr>
            <p:custDataLst>
              <p:tags r:id="rId22"/>
            </p:custDataLst>
          </p:nvPr>
        </p:nvSpPr>
        <p:spPr>
          <a:xfrm>
            <a:off x="3176905" y="8416290"/>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402" name="textbox 402"/>
          <p:cNvSpPr/>
          <p:nvPr>
            <p:custDataLst>
              <p:tags r:id="rId23"/>
            </p:custDataLst>
          </p:nvPr>
        </p:nvSpPr>
        <p:spPr>
          <a:xfrm>
            <a:off x="5828030" y="600265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416" name="textbox 416"/>
          <p:cNvSpPr/>
          <p:nvPr>
            <p:custDataLst>
              <p:tags r:id="rId24"/>
            </p:custDataLst>
          </p:nvPr>
        </p:nvSpPr>
        <p:spPr>
          <a:xfrm>
            <a:off x="539750" y="599630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424" name="textbox 424"/>
          <p:cNvSpPr/>
          <p:nvPr>
            <p:custDataLst>
              <p:tags r:id="rId25"/>
            </p:custDataLst>
          </p:nvPr>
        </p:nvSpPr>
        <p:spPr>
          <a:xfrm>
            <a:off x="5715" y="853186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428" name="textbox 428"/>
          <p:cNvSpPr/>
          <p:nvPr>
            <p:custDataLst>
              <p:tags r:id="rId26"/>
            </p:custDataLst>
          </p:nvPr>
        </p:nvSpPr>
        <p:spPr>
          <a:xfrm>
            <a:off x="290830" y="879411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7" name="文本框 6"/>
          <p:cNvSpPr txBox="1"/>
          <p:nvPr>
            <p:custDataLst>
              <p:tags r:id="rId27"/>
            </p:custDataLst>
          </p:nvPr>
        </p:nvSpPr>
        <p:spPr>
          <a:xfrm>
            <a:off x="3096260" y="8686800"/>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9" name="文本框 8"/>
          <p:cNvSpPr txBox="1"/>
          <p:nvPr>
            <p:custDataLst>
              <p:tags r:id="rId28"/>
            </p:custDataLst>
          </p:nvPr>
        </p:nvSpPr>
        <p:spPr>
          <a:xfrm>
            <a:off x="2933065" y="8827135"/>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10" name="图片 9" descr="如本科技英文LOGO"/>
          <p:cNvPicPr/>
          <p:nvPr>
            <p:custDataLst>
              <p:tags r:id="rId29"/>
            </p:custDataLst>
          </p:nvPr>
        </p:nvPicPr>
        <p:blipFill>
          <a:blip r:embed="rId30"/>
          <a:stretch>
            <a:fillRect/>
          </a:stretch>
        </p:blipFill>
        <p:spPr>
          <a:xfrm>
            <a:off x="5796280" y="420370"/>
            <a:ext cx="1644650" cy="297180"/>
          </a:xfrm>
          <a:prstGeom prst="rect">
            <a:avLst/>
          </a:prstGeom>
        </p:spPr>
      </p:pic>
      <p:sp>
        <p:nvSpPr>
          <p:cNvPr id="11" name="textbox 10"/>
          <p:cNvSpPr/>
          <p:nvPr>
            <p:custDataLst>
              <p:tags r:id="rId31"/>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rect"/>
          <p:cNvSpPr/>
          <p:nvPr/>
        </p:nvSpPr>
        <p:spPr>
          <a:xfrm>
            <a:off x="0" y="4755058"/>
            <a:ext cx="7552105" cy="5504941"/>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780" name="table 780"/>
          <p:cNvGraphicFramePr>
            <a:graphicFrameLocks noGrp="1"/>
          </p:cNvGraphicFramePr>
          <p:nvPr>
            <p:custDataLst>
              <p:tags r:id="rId1"/>
            </p:custDataLst>
          </p:nvPr>
        </p:nvGraphicFramePr>
        <p:xfrm>
          <a:off x="3317875" y="5008245"/>
          <a:ext cx="3670935" cy="4009390"/>
        </p:xfrm>
        <a:graphic>
          <a:graphicData uri="http://schemas.openxmlformats.org/drawingml/2006/table">
            <a:tbl>
              <a:tblPr>
                <a:solidFill>
                  <a:srgbClr val="F6F7F7"/>
                </a:solidFill>
              </a:tblPr>
              <a:tblGrid>
                <a:gridCol w="1553210"/>
                <a:gridCol w="2117725"/>
              </a:tblGrid>
              <a:tr h="267970">
                <a:tc gridSpan="2">
                  <a:txBody>
                    <a:bodyPr/>
                    <a:lstStyle/>
                    <a:p>
                      <a:pPr algn="l" rtl="0" eaLnBrk="0">
                        <a:lnSpc>
                          <a:spcPct val="100000"/>
                        </a:lnSpc>
                      </a:pPr>
                      <a:endParaRPr lang="en-US" altLang="en-US" sz="600" dirty="0"/>
                    </a:p>
                    <a:p>
                      <a:pPr marL="1228090" algn="l" rtl="0" eaLnBrk="0">
                        <a:lnSpc>
                          <a:spcPct val="90000"/>
                        </a:lnSpc>
                        <a:spcBef>
                          <a:spcPts val="5"/>
                        </a:spcBef>
                      </a:pPr>
                      <a:r>
                        <a:rPr sz="900" b="1"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240">
                <a:tc>
                  <a:txBody>
                    <a:bodyPr/>
                    <a:lstStyle/>
                    <a:p>
                      <a:pPr algn="l" rtl="0" eaLnBrk="0">
                        <a:lnSpc>
                          <a:spcPct val="110000"/>
                        </a:lnSpc>
                      </a:pPr>
                      <a:endParaRPr lang="en-US" altLang="en-US" sz="200" dirty="0"/>
                    </a:p>
                    <a:p>
                      <a:pPr marL="168275" algn="l" rtl="0" eaLnBrk="0">
                        <a:lnSpc>
                          <a:spcPct val="88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2000"/>
                        </a:lnSpc>
                      </a:pPr>
                      <a:endParaRPr lang="en-US" altLang="en-US" sz="200" dirty="0"/>
                    </a:p>
                    <a:p>
                      <a:pPr marL="771525"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RVC-I360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224155">
                <a:tc>
                  <a:txBody>
                    <a:bodyPr/>
                    <a:lstStyle/>
                    <a:p>
                      <a:pPr algn="l" rtl="0" eaLnBrk="0">
                        <a:lnSpc>
                          <a:spcPct val="148000"/>
                        </a:lnSpc>
                      </a:pPr>
                      <a:endParaRPr lang="en-US" altLang="en-US" sz="200" dirty="0"/>
                    </a:p>
                    <a:p>
                      <a:pPr marL="167640" algn="l" rtl="0" eaLnBrk="0">
                        <a:lnSpc>
                          <a:spcPct val="98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300" dirty="0"/>
                    </a:p>
                    <a:p>
                      <a:pPr marL="88519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0.72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4780">
                <a:tc>
                  <a:txBody>
                    <a:bodyPr/>
                    <a:lstStyle/>
                    <a:p>
                      <a:pPr algn="l" rtl="0" eaLnBrk="0">
                        <a:lnSpc>
                          <a:spcPct val="131000"/>
                        </a:lnSpc>
                      </a:pPr>
                      <a:endParaRPr lang="en-US" altLang="en-US" sz="200" dirty="0"/>
                    </a:p>
                    <a:p>
                      <a:pPr marL="167640" algn="l" rtl="0" eaLnBrk="0">
                        <a:lnSpc>
                          <a:spcPct val="90000"/>
                        </a:lnSpc>
                        <a:spcBef>
                          <a:spcPts val="0"/>
                        </a:spcBef>
                      </a:pPr>
                      <a:r>
                        <a:rPr lang="en-US"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90487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3.2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3510">
                <a:tc>
                  <a:txBody>
                    <a:bodyPr/>
                    <a:lstStyle/>
                    <a:p>
                      <a:pPr algn="l" rtl="0" eaLnBrk="0">
                        <a:lnSpc>
                          <a:spcPct val="188000"/>
                        </a:lnSpc>
                      </a:pPr>
                      <a:endParaRPr lang="en-US" altLang="en-US" sz="100" dirty="0"/>
                    </a:p>
                    <a:p>
                      <a:pPr marL="167640"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5000"/>
                        </a:lnSpc>
                      </a:pPr>
                      <a:endParaRPr lang="en-US" altLang="en-US" sz="300" dirty="0"/>
                    </a:p>
                    <a:p>
                      <a:pPr marL="812800" algn="l" rtl="0" eaLnBrk="0">
                        <a:lnSpc>
                          <a:spcPct val="86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190~220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4145">
                <a:tc>
                  <a:txBody>
                    <a:bodyPr/>
                    <a:lstStyle/>
                    <a:p>
                      <a:pPr algn="l" rtl="0" eaLnBrk="0">
                        <a:lnSpc>
                          <a:spcPct val="149000"/>
                        </a:lnSpc>
                      </a:pPr>
                      <a:endParaRPr lang="en-US" altLang="en-US" sz="2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5000"/>
                        </a:lnSpc>
                      </a:pPr>
                      <a:endParaRPr lang="en-US" altLang="en-US" sz="300" dirty="0"/>
                    </a:p>
                    <a:p>
                      <a:pPr marL="735965" algn="l" rtl="0" eaLnBrk="0">
                        <a:lnSpc>
                          <a:spcPct val="97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52*38 @ 190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875">
                <a:tc>
                  <a:txBody>
                    <a:bodyPr/>
                    <a:lstStyle/>
                    <a:p>
                      <a:pPr algn="l" rtl="0" eaLnBrk="0">
                        <a:lnSpc>
                          <a:spcPct val="108000"/>
                        </a:lnSpc>
                      </a:pPr>
                      <a:endParaRPr lang="en-US" altLang="en-US" sz="300" dirty="0"/>
                    </a:p>
                    <a:p>
                      <a:pPr marL="167005" algn="l" rtl="0" eaLnBrk="0">
                        <a:lnSpc>
                          <a:spcPct val="99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738505" algn="l" rtl="0" eaLnBrk="0">
                        <a:lnSpc>
                          <a:spcPct val="97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60*42 @ 220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3510">
                <a:tc>
                  <a:txBody>
                    <a:bodyPr/>
                    <a:lstStyle/>
                    <a:p>
                      <a:pPr algn="l" rtl="0" eaLnBrk="0">
                        <a:lnSpc>
                          <a:spcPct val="102000"/>
                        </a:lnSpc>
                      </a:pPr>
                      <a:endParaRPr lang="en-US" altLang="en-US" sz="300" dirty="0"/>
                    </a:p>
                    <a:p>
                      <a:pPr marL="16510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300" dirty="0"/>
                    </a:p>
                    <a:p>
                      <a:pPr marL="746760" algn="l" rtl="0" eaLnBrk="0">
                        <a:lnSpc>
                          <a:spcPct val="86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0.026~0.027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0820">
                <a:tc>
                  <a:txBody>
                    <a:bodyPr/>
                    <a:lstStyle/>
                    <a:p>
                      <a:pPr algn="l" rtl="0" eaLnBrk="0">
                        <a:lnSpc>
                          <a:spcPct val="104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1000"/>
                        </a:lnSpc>
                      </a:pPr>
                      <a:endParaRPr lang="en-US" altLang="en-US" sz="300" dirty="0"/>
                    </a:p>
                    <a:p>
                      <a:pPr marL="70421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0.0009~0.0022</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5265">
                <a:tc>
                  <a:txBody>
                    <a:bodyPr/>
                    <a:lstStyle/>
                    <a:p>
                      <a:pPr algn="l" rtl="0" eaLnBrk="0">
                        <a:lnSpc>
                          <a:spcPct val="113000"/>
                        </a:lnSpc>
                      </a:pPr>
                      <a:endParaRPr lang="en-US" altLang="en-US" sz="300" dirty="0"/>
                    </a:p>
                    <a:p>
                      <a:pPr marL="167640" algn="l" rtl="0" eaLnBrk="0">
                        <a:lnSpc>
                          <a:spcPct val="90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70421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0.0002~0.0004</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4780">
                <a:tc>
                  <a:txBody>
                    <a:bodyPr/>
                    <a:lstStyle/>
                    <a:p>
                      <a:pPr algn="l" rtl="0" eaLnBrk="0">
                        <a:lnSpc>
                          <a:spcPct val="121000"/>
                        </a:lnSpc>
                      </a:pPr>
                      <a:endParaRPr lang="en-US" altLang="en-US" sz="300" dirty="0"/>
                    </a:p>
                    <a:p>
                      <a:pPr marL="168275" algn="l" rtl="0" eaLnBrk="0">
                        <a:lnSpc>
                          <a:spcPct val="90000"/>
                        </a:lnSpc>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 source</a:t>
                      </a:r>
                      <a:endPar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3000"/>
                        </a:lnSpc>
                      </a:pPr>
                      <a:endParaRPr lang="en-US" altLang="en-US" sz="300" dirty="0"/>
                    </a:p>
                    <a:p>
                      <a:pPr marL="799465" algn="l" rtl="0" eaLnBrk="0">
                        <a:lnSpc>
                          <a:spcPct val="92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875">
                <a:tc>
                  <a:txBody>
                    <a:bodyPr/>
                    <a:lstStyle/>
                    <a:p>
                      <a:pPr algn="l" rtl="0" eaLnBrk="0">
                        <a:lnSpc>
                          <a:spcPct val="122000"/>
                        </a:lnSpc>
                      </a:pPr>
                      <a:endParaRPr lang="en-US" altLang="en-US" sz="300" dirty="0"/>
                    </a:p>
                    <a:p>
                      <a:pPr marL="167005" algn="l" rtl="0" eaLnBrk="0">
                        <a:lnSpc>
                          <a:spcPct val="91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833755" algn="l" rtl="0" eaLnBrk="0">
                        <a:lnSpc>
                          <a:spcPct val="86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USB3.0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3510">
                <a:tc>
                  <a:txBody>
                    <a:bodyPr/>
                    <a:lstStyle/>
                    <a:p>
                      <a:pPr algn="l" rtl="0" eaLnBrk="0">
                        <a:lnSpc>
                          <a:spcPct val="121000"/>
                        </a:lnSpc>
                      </a:pPr>
                      <a:endParaRPr lang="en-US" altLang="en-US" sz="300" dirty="0"/>
                    </a:p>
                    <a:p>
                      <a:pPr marL="166370" algn="l" rtl="0" eaLnBrk="0">
                        <a:lnSpc>
                          <a:spcPct val="97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909955" algn="l" rtl="0" eaLnBrk="0">
                        <a:lnSpc>
                          <a:spcPct val="85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4145">
                <a:tc>
                  <a:txBody>
                    <a:bodyPr/>
                    <a:lstStyle/>
                    <a:p>
                      <a:pPr algn="l" rtl="0" eaLnBrk="0">
                        <a:lnSpc>
                          <a:spcPct val="113000"/>
                        </a:lnSpc>
                      </a:pPr>
                      <a:endParaRPr lang="en-US" altLang="en-US" sz="300" dirty="0"/>
                    </a:p>
                    <a:p>
                      <a:pPr marL="166370"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7000"/>
                        </a:lnSpc>
                      </a:pPr>
                      <a:endParaRPr lang="en-US" altLang="en-US" sz="300" dirty="0"/>
                    </a:p>
                    <a:p>
                      <a:pPr marL="751840" algn="l" rtl="0" eaLnBrk="0">
                        <a:lnSpc>
                          <a:spcPct val="91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250*135*57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4145">
                <a:tc>
                  <a:txBody>
                    <a:bodyPr/>
                    <a:lstStyle/>
                    <a:p>
                      <a:pPr algn="l" rtl="0" eaLnBrk="0">
                        <a:lnSpc>
                          <a:spcPct val="117000"/>
                        </a:lnSpc>
                      </a:pPr>
                      <a:endParaRPr lang="en-US" altLang="en-US" sz="300" dirty="0"/>
                    </a:p>
                    <a:p>
                      <a:pPr marL="167640"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8000"/>
                        </a:lnSpc>
                      </a:pPr>
                      <a:endParaRPr lang="en-US" altLang="en-US" sz="300" dirty="0"/>
                    </a:p>
                    <a:p>
                      <a:pPr marL="727075" algn="l" rtl="0" eaLnBrk="0">
                        <a:lnSpc>
                          <a:spcPct val="95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875">
                <a:tc>
                  <a:txBody>
                    <a:bodyPr/>
                    <a:lstStyle/>
                    <a:p>
                      <a:pPr algn="l" rtl="0" eaLnBrk="0">
                        <a:lnSpc>
                          <a:spcPct val="107000"/>
                        </a:lnSpc>
                      </a:pPr>
                      <a:endParaRPr lang="en-US" altLang="en-US" sz="300" dirty="0"/>
                    </a:p>
                    <a:p>
                      <a:pPr marL="170180"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4000"/>
                        </a:lnSpc>
                      </a:pPr>
                      <a:endParaRPr lang="en-US" altLang="en-US" sz="300" dirty="0"/>
                    </a:p>
                    <a:p>
                      <a:pPr marL="88582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875">
                <a:tc>
                  <a:txBody>
                    <a:bodyPr/>
                    <a:lstStyle/>
                    <a:p>
                      <a:pPr algn="l" rtl="0" eaLnBrk="0">
                        <a:lnSpc>
                          <a:spcPct val="132000"/>
                        </a:lnSpc>
                      </a:pPr>
                      <a:endParaRPr lang="en-US" altLang="en-US" sz="200" dirty="0"/>
                    </a:p>
                    <a:p>
                      <a:pPr marL="167640"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7000"/>
                        </a:lnSpc>
                      </a:pPr>
                      <a:endParaRPr lang="en-US" altLang="en-US" sz="200" dirty="0"/>
                    </a:p>
                    <a:p>
                      <a:pPr marL="888365" algn="l" rtl="0" eaLnBrk="0">
                        <a:lnSpc>
                          <a:spcPct val="100000"/>
                        </a:lnSpc>
                        <a:spcBef>
                          <a:spcPts val="0"/>
                        </a:spcBef>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2240">
                <a:tc>
                  <a:txBody>
                    <a:bodyPr/>
                    <a:lstStyle/>
                    <a:p>
                      <a:pPr algn="l" rtl="0" eaLnBrk="0">
                        <a:lnSpc>
                          <a:spcPct val="130000"/>
                        </a:lnSpc>
                      </a:pPr>
                      <a:endParaRPr lang="en-US" altLang="en-US" sz="200" dirty="0"/>
                    </a:p>
                    <a:p>
                      <a:pPr marL="167640"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6000"/>
                        </a:lnSpc>
                      </a:pPr>
                      <a:endParaRPr lang="en-US" altLang="en-US" sz="200" dirty="0"/>
                    </a:p>
                    <a:p>
                      <a:pPr marL="706120" algn="l" rtl="0" eaLnBrk="0">
                        <a:lnSpc>
                          <a:spcPct val="90000"/>
                        </a:lnSpc>
                        <a:spcBef>
                          <a:spcPts val="0"/>
                        </a:spcBef>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295">
                <a:tc>
                  <a:txBody>
                    <a:bodyPr/>
                    <a:lstStyle/>
                    <a:p>
                      <a:pPr algn="l" rtl="0" eaLnBrk="0">
                        <a:lnSpc>
                          <a:spcPct val="148000"/>
                        </a:lnSpc>
                      </a:pPr>
                      <a:endParaRPr lang="en-US" altLang="en-US" sz="200" dirty="0"/>
                    </a:p>
                    <a:p>
                      <a:pPr marL="165735" algn="l" rtl="0" eaLnBrk="0">
                        <a:lnSpc>
                          <a:spcPct val="90000"/>
                        </a:lnSpc>
                        <a:spcBef>
                          <a:spcPts val="0"/>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3000"/>
                        </a:lnSpc>
                      </a:pPr>
                      <a:endParaRPr lang="en-US" altLang="en-US" sz="200" dirty="0"/>
                    </a:p>
                    <a:p>
                      <a:pPr marL="500380" algn="l" rtl="0" eaLnBrk="0">
                        <a:lnSpc>
                          <a:spcPct val="90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9550">
                <a:tc>
                  <a:txBody>
                    <a:bodyPr/>
                    <a:lstStyle/>
                    <a:p>
                      <a:pPr algn="l" rtl="0" eaLnBrk="0">
                        <a:lnSpc>
                          <a:spcPct val="101000"/>
                        </a:lnSpc>
                      </a:pPr>
                      <a:endParaRPr lang="en-US" altLang="en-US" sz="3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7000"/>
                        </a:lnSpc>
                      </a:pPr>
                      <a:endParaRPr lang="en-US" altLang="en-US" sz="200" dirty="0"/>
                    </a:p>
                    <a:p>
                      <a:pPr marL="933450"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2565">
                <a:tc>
                  <a:txBody>
                    <a:bodyPr/>
                    <a:lstStyle/>
                    <a:p>
                      <a:pPr algn="l" rtl="0" eaLnBrk="0">
                        <a:lnSpc>
                          <a:spcPct val="130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2000"/>
                        </a:lnSpc>
                      </a:pPr>
                      <a:endParaRPr lang="en-US" altLang="en-US" sz="200" dirty="0"/>
                    </a:p>
                    <a:p>
                      <a:pPr marL="659765"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1295">
                <a:tc>
                  <a:txBody>
                    <a:bodyPr/>
                    <a:lstStyle/>
                    <a:p>
                      <a:pPr algn="l" rtl="0" eaLnBrk="0">
                        <a:lnSpc>
                          <a:spcPct val="123000"/>
                        </a:lnSpc>
                      </a:pPr>
                      <a:endParaRPr lang="en-US" altLang="en-US" sz="2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700405" algn="l" rtl="0" eaLnBrk="0">
                        <a:lnSpc>
                          <a:spcPct val="96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 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67970">
                <a:tc>
                  <a:txBody>
                    <a:bodyPr/>
                    <a:lstStyle/>
                    <a:p>
                      <a:pPr algn="l" rtl="0" eaLnBrk="0">
                        <a:lnSpc>
                          <a:spcPct val="134000"/>
                        </a:lnSpc>
                      </a:pPr>
                      <a:endParaRPr lang="en-US" altLang="en-US" sz="200" dirty="0"/>
                    </a:p>
                    <a:p>
                      <a:pPr marL="167005" algn="l" rtl="0" eaLnBrk="0">
                        <a:lnSpc>
                          <a:spcPct val="91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46000"/>
                        </a:lnSpc>
                      </a:pPr>
                      <a:endParaRPr lang="en-US" altLang="en-US" sz="200" dirty="0"/>
                    </a:p>
                    <a:p>
                      <a:pPr marL="258445"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 /VisionPro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grpSp>
        <p:nvGrpSpPr>
          <p:cNvPr id="26" name="group 26"/>
          <p:cNvGrpSpPr/>
          <p:nvPr/>
        </p:nvGrpSpPr>
        <p:grpSpPr>
          <a:xfrm rot="21600000">
            <a:off x="673379" y="5737102"/>
            <a:ext cx="1846630" cy="2985006"/>
            <a:chOff x="0" y="0"/>
            <a:chExt cx="1846630" cy="2985006"/>
          </a:xfrm>
        </p:grpSpPr>
        <p:pic>
          <p:nvPicPr>
            <p:cNvPr id="782" name="picture 782"/>
            <p:cNvPicPr>
              <a:picLocks noChangeAspect="1"/>
            </p:cNvPicPr>
            <p:nvPr/>
          </p:nvPicPr>
          <p:blipFill>
            <a:blip r:embed="rId2"/>
            <a:stretch>
              <a:fillRect/>
            </a:stretch>
          </p:blipFill>
          <p:spPr>
            <a:xfrm rot="21600000">
              <a:off x="24644" y="94153"/>
              <a:ext cx="1821986" cy="2879999"/>
            </a:xfrm>
            <a:prstGeom prst="rect">
              <a:avLst/>
            </a:prstGeom>
          </p:spPr>
        </p:pic>
        <p:pic>
          <p:nvPicPr>
            <p:cNvPr id="784" name="picture 784"/>
            <p:cNvPicPr>
              <a:picLocks noChangeAspect="1"/>
            </p:cNvPicPr>
            <p:nvPr/>
          </p:nvPicPr>
          <p:blipFill>
            <a:blip r:embed="rId3"/>
            <a:stretch>
              <a:fillRect/>
            </a:stretch>
          </p:blipFill>
          <p:spPr>
            <a:xfrm rot="21600000">
              <a:off x="554103" y="0"/>
              <a:ext cx="798814" cy="551662"/>
            </a:xfrm>
            <a:prstGeom prst="rect">
              <a:avLst/>
            </a:prstGeom>
          </p:spPr>
        </p:pic>
        <p:sp>
          <p:nvSpPr>
            <p:cNvPr id="786" name="path"/>
            <p:cNvSpPr/>
            <p:nvPr/>
          </p:nvSpPr>
          <p:spPr>
            <a:xfrm>
              <a:off x="655292" y="2175907"/>
              <a:ext cx="1035917" cy="234660"/>
            </a:xfrm>
            <a:custGeom>
              <a:avLst/>
              <a:gdLst/>
              <a:ahLst/>
              <a:cxnLst/>
              <a:rect l="0" t="0" r="0" b="0"/>
              <a:pathLst>
                <a:path w="1631" h="369">
                  <a:moveTo>
                    <a:pt x="0" y="365"/>
                  </a:moveTo>
                  <a:lnTo>
                    <a:pt x="1630" y="3"/>
                  </a:lnTo>
                </a:path>
              </a:pathLst>
            </a:custGeom>
            <a:noFill/>
            <a:ln w="4699" cap="flat">
              <a:solidFill>
                <a:srgbClr val="EE1D23">
                  <a:alpha val="100000"/>
                </a:srgbClr>
              </a:solidFill>
              <a:prstDash val="solid"/>
              <a:miter lim="1000000"/>
            </a:ln>
          </p:spPr>
          <p:txBody>
            <a:bodyPr rtlCol="0"/>
            <a:lstStyle/>
            <a:p>
              <a:pPr algn="ctr"/>
              <a:endParaRPr lang="zh-CN" altLang="en-US"/>
            </a:p>
          </p:txBody>
        </p:sp>
        <p:sp>
          <p:nvSpPr>
            <p:cNvPr id="788" name="path"/>
            <p:cNvSpPr/>
            <p:nvPr/>
          </p:nvSpPr>
          <p:spPr>
            <a:xfrm>
              <a:off x="152711" y="2005751"/>
              <a:ext cx="425594" cy="386196"/>
            </a:xfrm>
            <a:custGeom>
              <a:avLst/>
              <a:gdLst/>
              <a:ahLst/>
              <a:cxnLst/>
              <a:rect l="0" t="0" r="0" b="0"/>
              <a:pathLst>
                <a:path w="670" h="608">
                  <a:moveTo>
                    <a:pt x="2" y="2"/>
                  </a:moveTo>
                  <a:lnTo>
                    <a:pt x="667" y="605"/>
                  </a:lnTo>
                </a:path>
              </a:pathLst>
            </a:custGeom>
            <a:noFill/>
            <a:ln w="4699" cap="flat">
              <a:solidFill>
                <a:srgbClr val="EE1D23">
                  <a:alpha val="100000"/>
                </a:srgbClr>
              </a:solidFill>
              <a:prstDash val="solid"/>
              <a:miter lim="1000000"/>
            </a:ln>
          </p:spPr>
          <p:txBody>
            <a:bodyPr rtlCol="0"/>
            <a:lstStyle/>
            <a:p>
              <a:pPr algn="ctr"/>
              <a:endParaRPr lang="zh-CN" altLang="en-US"/>
            </a:p>
          </p:txBody>
        </p:sp>
        <p:pic>
          <p:nvPicPr>
            <p:cNvPr id="790" name="picture 790"/>
            <p:cNvPicPr>
              <a:picLocks noChangeAspect="1"/>
            </p:cNvPicPr>
            <p:nvPr/>
          </p:nvPicPr>
          <p:blipFill>
            <a:blip r:embed="rId4"/>
            <a:stretch>
              <a:fillRect/>
            </a:stretch>
          </p:blipFill>
          <p:spPr>
            <a:xfrm rot="21600000">
              <a:off x="560663" y="2373829"/>
              <a:ext cx="107181" cy="45755"/>
            </a:xfrm>
            <a:prstGeom prst="rect">
              <a:avLst/>
            </a:prstGeom>
          </p:spPr>
        </p:pic>
        <p:sp>
          <p:nvSpPr>
            <p:cNvPr id="792" name="rect"/>
            <p:cNvSpPr/>
            <p:nvPr/>
          </p:nvSpPr>
          <p:spPr>
            <a:xfrm>
              <a:off x="123443" y="1979540"/>
              <a:ext cx="46913" cy="44323"/>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794" name="picture 794"/>
            <p:cNvPicPr>
              <a:picLocks noChangeAspect="1"/>
            </p:cNvPicPr>
            <p:nvPr/>
          </p:nvPicPr>
          <p:blipFill>
            <a:blip r:embed="rId5"/>
            <a:stretch>
              <a:fillRect/>
            </a:stretch>
          </p:blipFill>
          <p:spPr>
            <a:xfrm rot="21600000">
              <a:off x="500425" y="2937013"/>
              <a:ext cx="42925" cy="47993"/>
            </a:xfrm>
            <a:prstGeom prst="rect">
              <a:avLst/>
            </a:prstGeom>
          </p:spPr>
        </p:pic>
        <p:sp>
          <p:nvSpPr>
            <p:cNvPr id="796" name="rect"/>
            <p:cNvSpPr/>
            <p:nvPr/>
          </p:nvSpPr>
          <p:spPr>
            <a:xfrm>
              <a:off x="0" y="2325169"/>
              <a:ext cx="42913" cy="47993"/>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798" name="picture 798"/>
            <p:cNvPicPr>
              <a:picLocks noChangeAspect="1"/>
            </p:cNvPicPr>
            <p:nvPr/>
          </p:nvPicPr>
          <p:blipFill>
            <a:blip r:embed="rId6"/>
            <a:stretch>
              <a:fillRect/>
            </a:stretch>
          </p:blipFill>
          <p:spPr>
            <a:xfrm rot="21600000">
              <a:off x="553736" y="2956502"/>
              <a:ext cx="52692" cy="26644"/>
            </a:xfrm>
            <a:prstGeom prst="rect">
              <a:avLst/>
            </a:prstGeom>
          </p:spPr>
        </p:pic>
      </p:grpSp>
      <p:pic>
        <p:nvPicPr>
          <p:cNvPr id="800" name="picture 800"/>
          <p:cNvPicPr>
            <a:picLocks noChangeAspect="1"/>
          </p:cNvPicPr>
          <p:nvPr/>
        </p:nvPicPr>
        <p:blipFill>
          <a:blip r:embed="rId7"/>
          <a:stretch>
            <a:fillRect/>
          </a:stretch>
        </p:blipFill>
        <p:spPr>
          <a:xfrm rot="21600000">
            <a:off x="482803" y="3212447"/>
            <a:ext cx="2118512" cy="1015488"/>
          </a:xfrm>
          <a:prstGeom prst="rect">
            <a:avLst/>
          </a:prstGeom>
        </p:spPr>
      </p:pic>
      <p:pic>
        <p:nvPicPr>
          <p:cNvPr id="802" name="picture 802"/>
          <p:cNvPicPr>
            <a:picLocks noChangeAspect="1"/>
          </p:cNvPicPr>
          <p:nvPr/>
        </p:nvPicPr>
        <p:blipFill>
          <a:blip r:embed="rId8"/>
          <a:stretch>
            <a:fillRect/>
          </a:stretch>
        </p:blipFill>
        <p:spPr>
          <a:xfrm rot="21600000">
            <a:off x="2711589" y="3215170"/>
            <a:ext cx="2118512" cy="1010716"/>
          </a:xfrm>
          <a:prstGeom prst="rect">
            <a:avLst/>
          </a:prstGeom>
        </p:spPr>
      </p:pic>
      <p:pic>
        <p:nvPicPr>
          <p:cNvPr id="804" name="picture 804"/>
          <p:cNvPicPr>
            <a:picLocks noChangeAspect="1"/>
          </p:cNvPicPr>
          <p:nvPr/>
        </p:nvPicPr>
        <p:blipFill>
          <a:blip r:embed="rId9"/>
          <a:stretch>
            <a:fillRect/>
          </a:stretch>
        </p:blipFill>
        <p:spPr>
          <a:xfrm rot="21600000">
            <a:off x="4940363" y="3215830"/>
            <a:ext cx="2118524" cy="1010703"/>
          </a:xfrm>
          <a:prstGeom prst="rect">
            <a:avLst/>
          </a:prstGeom>
        </p:spPr>
      </p:pic>
      <p:sp>
        <p:nvSpPr>
          <p:cNvPr id="806" name="textbox 806"/>
          <p:cNvSpPr/>
          <p:nvPr/>
        </p:nvSpPr>
        <p:spPr>
          <a:xfrm>
            <a:off x="0" y="417686"/>
            <a:ext cx="572452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808" name="textbox 808"/>
          <p:cNvSpPr/>
          <p:nvPr/>
        </p:nvSpPr>
        <p:spPr>
          <a:xfrm>
            <a:off x="3036239" y="1670875"/>
            <a:ext cx="2087879" cy="658494"/>
          </a:xfrm>
          <a:prstGeom prst="rect">
            <a:avLst/>
          </a:prstGeom>
        </p:spPr>
        <p:txBody>
          <a:bodyPr vert="horz" wrap="square" lIns="0" tIns="0" rIns="0" bIns="0"/>
          <a:lstStyle/>
          <a:p>
            <a:pPr algn="l" rtl="0" eaLnBrk="0">
              <a:lnSpc>
                <a:spcPct val="102000"/>
              </a:lnSpc>
            </a:pPr>
            <a:r>
              <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Fast shooting speed</a:t>
            </a:r>
            <a:endParaRPr sz="1200" b="1" kern="0" spc="10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02000"/>
              </a:lnSpc>
            </a:pPr>
            <a:endParaRPr lang="en-US" altLang="en-US" sz="500" dirty="0"/>
          </a:p>
          <a:p>
            <a:pPr marL="14605" indent="10160" algn="l" rtl="0" eaLnBrk="0">
              <a:lnSpc>
                <a:spcPct val="119000"/>
              </a:lnSpc>
              <a:buClrTx/>
              <a:buSzTx/>
              <a:buFontTx/>
            </a:pPr>
            <a:r>
              <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The fastest can achieve the shooting speed of 0.72s / frame, effectively improve the detection efficiency.</a:t>
            </a:r>
            <a:endPar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810" name="picture 810"/>
          <p:cNvPicPr>
            <a:picLocks noChangeAspect="1"/>
          </p:cNvPicPr>
          <p:nvPr/>
        </p:nvPicPr>
        <p:blipFill>
          <a:blip r:embed="rId10"/>
          <a:stretch>
            <a:fillRect/>
          </a:stretch>
        </p:blipFill>
        <p:spPr>
          <a:xfrm rot="21600000">
            <a:off x="2741599" y="1635315"/>
            <a:ext cx="242519" cy="242531"/>
          </a:xfrm>
          <a:prstGeom prst="rect">
            <a:avLst/>
          </a:prstGeom>
        </p:spPr>
      </p:pic>
      <p:sp>
        <p:nvSpPr>
          <p:cNvPr id="812" name="textbox 812"/>
          <p:cNvSpPr/>
          <p:nvPr/>
        </p:nvSpPr>
        <p:spPr>
          <a:xfrm>
            <a:off x="5381625" y="1588135"/>
            <a:ext cx="1803400" cy="1075690"/>
          </a:xfrm>
          <a:prstGeom prst="rect">
            <a:avLst/>
          </a:prstGeom>
        </p:spPr>
        <p:txBody>
          <a:bodyPr vert="horz" wrap="square" lIns="0" tIns="0" rIns="0" bIns="0"/>
          <a:lstStyle/>
          <a:p>
            <a:pPr indent="0" algn="l" rtl="0" eaLnBrk="0" fontAlgn="auto">
              <a:lnSpc>
                <a:spcPct val="119000"/>
              </a:lnSpc>
            </a:pPr>
            <a:r>
              <a:rPr lang="en-US"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indent="0" algn="l" rtl="0" eaLnBrk="0" fontAlgn="auto">
              <a:lnSpc>
                <a:spcPct val="119000"/>
              </a:lnSpc>
            </a:pPr>
            <a:endParaRPr sz="5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indent="0" algn="l" rtl="0" eaLnBrk="0" fontAlgn="auto">
              <a:lnSpc>
                <a:spcPct val="119000"/>
              </a:lnSpc>
            </a:pPr>
            <a:r>
              <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a:t>
            </a:r>
            <a:r>
              <a:rPr lang="en-US"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synthesis technology to effectively handle the presence of both black and bright white</a:t>
            </a:r>
            <a:r>
              <a:rPr lang="en-US"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the same time.</a:t>
            </a:r>
            <a:endParaRPr lang="en-US"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814" name="picture 814"/>
          <p:cNvPicPr>
            <a:picLocks noChangeAspect="1"/>
          </p:cNvPicPr>
          <p:nvPr/>
        </p:nvPicPr>
        <p:blipFill>
          <a:blip r:embed="rId11"/>
          <a:stretch>
            <a:fillRect/>
          </a:stretch>
        </p:blipFill>
        <p:spPr>
          <a:xfrm rot="21600000">
            <a:off x="5102230" y="1645273"/>
            <a:ext cx="236094" cy="222605"/>
          </a:xfrm>
          <a:prstGeom prst="rect">
            <a:avLst/>
          </a:prstGeom>
        </p:spPr>
      </p:pic>
      <p:sp>
        <p:nvSpPr>
          <p:cNvPr id="816" name="textbox 816"/>
          <p:cNvSpPr/>
          <p:nvPr/>
        </p:nvSpPr>
        <p:spPr>
          <a:xfrm>
            <a:off x="662940" y="1659890"/>
            <a:ext cx="1983105" cy="91059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3000"/>
              </a:lnSpc>
            </a:pP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 Ultra high precision</a:t>
            </a:r>
            <a:endParaRPr lang="en-US" altLang="en-US" sz="1200" dirty="0"/>
          </a:p>
          <a:p>
            <a:pPr algn="l" rtl="0" eaLnBrk="0">
              <a:lnSpc>
                <a:spcPct val="105000"/>
              </a:lnSpc>
            </a:pPr>
            <a:endParaRPr lang="en-US" altLang="en-US" sz="700" dirty="0"/>
          </a:p>
          <a:p>
            <a:pPr algn="l" rtl="0" eaLnBrk="0">
              <a:lnSpc>
                <a:spcPct val="7000"/>
              </a:lnSpc>
            </a:pPr>
            <a:endParaRPr lang="en-US" altLang="en-US" sz="100" dirty="0"/>
          </a:p>
          <a:p>
            <a:pPr marL="14605" indent="10160" algn="l" rtl="0" eaLnBrk="0">
              <a:lnSpc>
                <a:spcPct val="119000"/>
              </a:lnSpc>
            </a:pPr>
            <a:r>
              <a:rPr sz="8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 precision calibration algorithm, single point repetition accuracy up to submicron level.</a:t>
            </a:r>
            <a:endParaRPr lang="en-US" altLang="en-US" sz="800" dirty="0"/>
          </a:p>
        </p:txBody>
      </p:sp>
      <p:pic>
        <p:nvPicPr>
          <p:cNvPr id="818" name="picture 818"/>
          <p:cNvPicPr>
            <a:picLocks noChangeAspect="1"/>
          </p:cNvPicPr>
          <p:nvPr/>
        </p:nvPicPr>
        <p:blipFill>
          <a:blip r:embed="rId12"/>
          <a:stretch>
            <a:fillRect/>
          </a:stretch>
        </p:blipFill>
        <p:spPr>
          <a:xfrm rot="21600000">
            <a:off x="6421332" y="9298865"/>
            <a:ext cx="698833" cy="698835"/>
          </a:xfrm>
          <a:prstGeom prst="rect">
            <a:avLst/>
          </a:prstGeom>
        </p:spPr>
      </p:pic>
      <p:grpSp>
        <p:nvGrpSpPr>
          <p:cNvPr id="28" name="group 28"/>
          <p:cNvGrpSpPr/>
          <p:nvPr/>
        </p:nvGrpSpPr>
        <p:grpSpPr>
          <a:xfrm rot="21600000">
            <a:off x="389544" y="1120843"/>
            <a:ext cx="1289723" cy="379095"/>
            <a:chOff x="-38100" y="0"/>
            <a:chExt cx="1289723" cy="379095"/>
          </a:xfrm>
        </p:grpSpPr>
        <p:pic>
          <p:nvPicPr>
            <p:cNvPr id="820" name="picture 820"/>
            <p:cNvPicPr>
              <a:picLocks noChangeAspect="1"/>
            </p:cNvPicPr>
            <p:nvPr/>
          </p:nvPicPr>
          <p:blipFill>
            <a:blip r:embed="rId13"/>
            <a:stretch>
              <a:fillRect/>
            </a:stretch>
          </p:blipFill>
          <p:spPr>
            <a:xfrm rot="21600000">
              <a:off x="0" y="0"/>
              <a:ext cx="1251623" cy="295923"/>
            </a:xfrm>
            <a:prstGeom prst="rect">
              <a:avLst/>
            </a:prstGeom>
          </p:spPr>
        </p:pic>
        <p:sp>
          <p:nvSpPr>
            <p:cNvPr id="822" name="textbox 822"/>
            <p:cNvSpPr/>
            <p:nvPr/>
          </p:nvSpPr>
          <p:spPr>
            <a:xfrm>
              <a:off x="-38100" y="38100"/>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30" name="group 30"/>
          <p:cNvGrpSpPr/>
          <p:nvPr/>
        </p:nvGrpSpPr>
        <p:grpSpPr>
          <a:xfrm rot="21600000">
            <a:off x="319694" y="2695544"/>
            <a:ext cx="1359573" cy="379729"/>
            <a:chOff x="-107950" y="0"/>
            <a:chExt cx="1359573" cy="379729"/>
          </a:xfrm>
        </p:grpSpPr>
        <p:pic>
          <p:nvPicPr>
            <p:cNvPr id="824" name="picture 824"/>
            <p:cNvPicPr>
              <a:picLocks noChangeAspect="1"/>
            </p:cNvPicPr>
            <p:nvPr/>
          </p:nvPicPr>
          <p:blipFill>
            <a:blip r:embed="rId14"/>
            <a:stretch>
              <a:fillRect/>
            </a:stretch>
          </p:blipFill>
          <p:spPr>
            <a:xfrm rot="21600000">
              <a:off x="0" y="0"/>
              <a:ext cx="1251623" cy="295923"/>
            </a:xfrm>
            <a:prstGeom prst="rect">
              <a:avLst/>
            </a:prstGeom>
          </p:spPr>
        </p:pic>
        <p:sp>
          <p:nvSpPr>
            <p:cNvPr id="826" name="textbox 826"/>
            <p:cNvSpPr/>
            <p:nvPr/>
          </p:nvSpPr>
          <p:spPr>
            <a:xfrm>
              <a:off x="-107950" y="38100"/>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pic>
        <p:nvPicPr>
          <p:cNvPr id="828" name="picture 828"/>
          <p:cNvPicPr>
            <a:picLocks noChangeAspect="1"/>
          </p:cNvPicPr>
          <p:nvPr/>
        </p:nvPicPr>
        <p:blipFill>
          <a:blip r:embed="rId15"/>
          <a:stretch>
            <a:fillRect/>
          </a:stretch>
        </p:blipFill>
        <p:spPr>
          <a:xfrm rot="21600000">
            <a:off x="1265873" y="5182890"/>
            <a:ext cx="672793" cy="444198"/>
          </a:xfrm>
          <a:prstGeom prst="rect">
            <a:avLst/>
          </a:prstGeom>
        </p:spPr>
      </p:pic>
      <p:sp>
        <p:nvSpPr>
          <p:cNvPr id="830" name="textbox 830"/>
          <p:cNvSpPr/>
          <p:nvPr/>
        </p:nvSpPr>
        <p:spPr>
          <a:xfrm>
            <a:off x="4370591" y="9593833"/>
            <a:ext cx="1637029" cy="160020"/>
          </a:xfrm>
          <a:prstGeom prst="rect">
            <a:avLst/>
          </a:prstGeom>
        </p:spPr>
        <p:txBody>
          <a:bodyPr vert="horz" wrap="square" lIns="0" tIns="0" rIns="0" bIns="0"/>
          <a:lstStyle/>
          <a:p>
            <a:pPr algn="l" rtl="0" eaLnBrk="0">
              <a:lnSpc>
                <a:spcPct val="165000"/>
              </a:lnSpc>
            </a:pPr>
            <a:endParaRPr lang="en-US" altLang="en-US" sz="100" dirty="0"/>
          </a:p>
          <a:p>
            <a:pPr marL="142875" algn="l" rtl="0" eaLnBrk="0">
              <a:lnSpc>
                <a:spcPct val="66000"/>
              </a:lnSpc>
              <a:spcBef>
                <a:spcPts val="0"/>
              </a:spcBef>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832" name="picture 832"/>
          <p:cNvPicPr>
            <a:picLocks noChangeAspect="1"/>
          </p:cNvPicPr>
          <p:nvPr/>
        </p:nvPicPr>
        <p:blipFill>
          <a:blip r:embed="rId16"/>
          <a:stretch>
            <a:fillRect/>
          </a:stretch>
        </p:blipFill>
        <p:spPr>
          <a:xfrm rot="21600000">
            <a:off x="4307091" y="9606533"/>
            <a:ext cx="130530" cy="130517"/>
          </a:xfrm>
          <a:prstGeom prst="rect">
            <a:avLst/>
          </a:prstGeom>
        </p:spPr>
      </p:pic>
      <p:sp>
        <p:nvSpPr>
          <p:cNvPr id="834" name="textbox 834"/>
          <p:cNvSpPr/>
          <p:nvPr/>
        </p:nvSpPr>
        <p:spPr>
          <a:xfrm>
            <a:off x="484235" y="9593833"/>
            <a:ext cx="1635125" cy="185420"/>
          </a:xfrm>
          <a:prstGeom prst="rect">
            <a:avLst/>
          </a:prstGeom>
        </p:spPr>
        <p:txBody>
          <a:bodyPr vert="horz" wrap="square" lIns="0" tIns="0" rIns="0" bIns="0"/>
          <a:lstStyle/>
          <a:p>
            <a:pPr algn="l" rtl="0" eaLnBrk="0">
              <a:lnSpc>
                <a:spcPct val="178000"/>
              </a:lnSpc>
            </a:pPr>
            <a:endParaRPr lang="en-US" altLang="en-US" sz="100" dirty="0"/>
          </a:p>
          <a:p>
            <a:pPr marL="142875" algn="l" rtl="0" eaLnBrk="0">
              <a:lnSpc>
                <a:spcPct val="81000"/>
              </a:lnSpc>
              <a:spcBef>
                <a:spcPts val="0"/>
              </a:spcBef>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836" name="picture 836"/>
          <p:cNvPicPr>
            <a:picLocks noChangeAspect="1"/>
          </p:cNvPicPr>
          <p:nvPr/>
        </p:nvPicPr>
        <p:blipFill>
          <a:blip r:embed="rId17"/>
          <a:stretch>
            <a:fillRect/>
          </a:stretch>
        </p:blipFill>
        <p:spPr>
          <a:xfrm rot="21600000">
            <a:off x="425815" y="9606533"/>
            <a:ext cx="130530" cy="130517"/>
          </a:xfrm>
          <a:prstGeom prst="rect">
            <a:avLst/>
          </a:prstGeom>
        </p:spPr>
      </p:pic>
      <p:sp>
        <p:nvSpPr>
          <p:cNvPr id="838" name="textbox 838"/>
          <p:cNvSpPr/>
          <p:nvPr/>
        </p:nvSpPr>
        <p:spPr>
          <a:xfrm>
            <a:off x="2534206" y="9593833"/>
            <a:ext cx="1392555" cy="185420"/>
          </a:xfrm>
          <a:prstGeom prst="rect">
            <a:avLst/>
          </a:prstGeom>
        </p:spPr>
        <p:txBody>
          <a:bodyPr vert="horz" wrap="square" lIns="0" tIns="0" rIns="0" bIns="0"/>
          <a:lstStyle/>
          <a:p>
            <a:pPr algn="l" rtl="0" eaLnBrk="0">
              <a:lnSpc>
                <a:spcPct val="110000"/>
              </a:lnSpc>
            </a:pPr>
            <a:endParaRPr lang="en-US" altLang="en-US" sz="200" dirty="0"/>
          </a:p>
          <a:p>
            <a:pPr marL="142875" algn="l" rtl="0" eaLnBrk="0">
              <a:lnSpc>
                <a:spcPct val="81000"/>
              </a:lnSpc>
              <a:spcBef>
                <a:spcPts val="0"/>
              </a:spcBef>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840" name="picture 840"/>
          <p:cNvPicPr>
            <a:picLocks noChangeAspect="1"/>
          </p:cNvPicPr>
          <p:nvPr/>
        </p:nvPicPr>
        <p:blipFill>
          <a:blip r:embed="rId18"/>
          <a:stretch>
            <a:fillRect/>
          </a:stretch>
        </p:blipFill>
        <p:spPr>
          <a:xfrm rot="21600000">
            <a:off x="2475786" y="9606533"/>
            <a:ext cx="130530" cy="130517"/>
          </a:xfrm>
          <a:prstGeom prst="rect">
            <a:avLst/>
          </a:prstGeom>
        </p:spPr>
      </p:pic>
      <p:sp>
        <p:nvSpPr>
          <p:cNvPr id="844" name="textbox 844"/>
          <p:cNvSpPr/>
          <p:nvPr/>
        </p:nvSpPr>
        <p:spPr>
          <a:xfrm>
            <a:off x="5640030" y="4324685"/>
            <a:ext cx="973455" cy="158750"/>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PCBA board detects the point cloud</a:t>
            </a:r>
            <a:endParaRPr lang="en-US" altLang="en-US" sz="1000" dirty="0"/>
          </a:p>
        </p:txBody>
      </p:sp>
      <p:sp>
        <p:nvSpPr>
          <p:cNvPr id="846" name="textbox 846"/>
          <p:cNvSpPr/>
          <p:nvPr/>
        </p:nvSpPr>
        <p:spPr>
          <a:xfrm>
            <a:off x="3371593" y="4324685"/>
            <a:ext cx="973455" cy="158750"/>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The PCBA board detects the point cloud</a:t>
            </a:r>
            <a:endParaRPr lang="en-US" altLang="en-US" sz="1000" dirty="0"/>
          </a:p>
        </p:txBody>
      </p:sp>
      <p:sp>
        <p:nvSpPr>
          <p:cNvPr id="850" name="textbox 850"/>
          <p:cNvSpPr/>
          <p:nvPr/>
        </p:nvSpPr>
        <p:spPr>
          <a:xfrm>
            <a:off x="1175054" y="4324685"/>
            <a:ext cx="777240" cy="157479"/>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Headphone detection point cloud</a:t>
            </a:r>
            <a:endParaRPr lang="en-US" altLang="en-US" sz="1000" dirty="0"/>
          </a:p>
        </p:txBody>
      </p:sp>
      <p:pic>
        <p:nvPicPr>
          <p:cNvPr id="854" name="picture 854"/>
          <p:cNvPicPr>
            <a:picLocks noChangeAspect="1"/>
          </p:cNvPicPr>
          <p:nvPr/>
        </p:nvPicPr>
        <p:blipFill>
          <a:blip r:embed="rId19"/>
          <a:stretch>
            <a:fillRect/>
          </a:stretch>
        </p:blipFill>
        <p:spPr>
          <a:xfrm rot="21600000">
            <a:off x="440862" y="1633531"/>
            <a:ext cx="240210" cy="246098"/>
          </a:xfrm>
          <a:prstGeom prst="rect">
            <a:avLst/>
          </a:prstGeom>
        </p:spPr>
      </p:pic>
      <p:pic>
        <p:nvPicPr>
          <p:cNvPr id="856" name="picture 856"/>
          <p:cNvPicPr>
            <a:picLocks noChangeAspect="1"/>
          </p:cNvPicPr>
          <p:nvPr/>
        </p:nvPicPr>
        <p:blipFill>
          <a:blip r:embed="rId20"/>
          <a:stretch>
            <a:fillRect/>
          </a:stretch>
        </p:blipFill>
        <p:spPr>
          <a:xfrm rot="21600000">
            <a:off x="2390654" y="5748496"/>
            <a:ext cx="27292" cy="2157765"/>
          </a:xfrm>
          <a:prstGeom prst="rect">
            <a:avLst/>
          </a:prstGeom>
        </p:spPr>
      </p:pic>
      <p:sp>
        <p:nvSpPr>
          <p:cNvPr id="858" name="textbox 858"/>
          <p:cNvSpPr/>
          <p:nvPr/>
        </p:nvSpPr>
        <p:spPr>
          <a:xfrm rot="20760000">
            <a:off x="1649495" y="7854143"/>
            <a:ext cx="372109" cy="140970"/>
          </a:xfrm>
          <a:prstGeom prst="rect">
            <a:avLst/>
          </a:prstGeom>
        </p:spPr>
        <p:txBody>
          <a:bodyPr vert="horz" wrap="square" lIns="0" tIns="0" rIns="0" bIns="0"/>
          <a:lstStyle/>
          <a:p>
            <a:pPr algn="l" rtl="0" eaLnBrk="0">
              <a:lnSpc>
                <a:spcPct val="108000"/>
              </a:lnSpc>
            </a:pPr>
            <a:endParaRPr lang="en-US" altLang="en-US" sz="200" dirty="0"/>
          </a:p>
          <a:p>
            <a:pPr marL="12700" algn="l" rtl="0" eaLnBrk="0">
              <a:lnSpc>
                <a:spcPct val="89000"/>
              </a:lnSpc>
              <a:spcBef>
                <a:spcPts val="0"/>
              </a:spcBef>
            </a:pPr>
            <a:r>
              <a:rPr sz="700" i="1" kern="0" spc="190" dirty="0">
                <a:solidFill>
                  <a:srgbClr val="030303">
                    <a:alpha val="100000"/>
                  </a:srgbClr>
                </a:solidFill>
                <a:latin typeface="Arial" panose="020B0604020202020204"/>
                <a:ea typeface="Arial" panose="020B0604020202020204"/>
                <a:cs typeface="Arial" panose="020B0604020202020204"/>
              </a:rPr>
              <a:t>52mm</a:t>
            </a:r>
            <a:endParaRPr lang="en-US" altLang="en-US" sz="700" dirty="0"/>
          </a:p>
        </p:txBody>
      </p:sp>
      <p:sp>
        <p:nvSpPr>
          <p:cNvPr id="860" name="textbox 860"/>
          <p:cNvSpPr/>
          <p:nvPr/>
        </p:nvSpPr>
        <p:spPr>
          <a:xfrm rot="20760000">
            <a:off x="1804154" y="8556275"/>
            <a:ext cx="368300" cy="138429"/>
          </a:xfrm>
          <a:prstGeom prst="rect">
            <a:avLst/>
          </a:prstGeom>
        </p:spPr>
        <p:txBody>
          <a:bodyPr vert="horz" wrap="square" lIns="0" tIns="0" rIns="0" bIns="0"/>
          <a:lstStyle/>
          <a:p>
            <a:pPr algn="l" rtl="0" eaLnBrk="0">
              <a:lnSpc>
                <a:spcPct val="107000"/>
              </a:lnSpc>
            </a:pPr>
            <a:endParaRPr lang="en-US" altLang="en-US" sz="200" dirty="0"/>
          </a:p>
          <a:p>
            <a:pPr marL="12700" algn="l" rtl="0" eaLnBrk="0">
              <a:lnSpc>
                <a:spcPct val="87000"/>
              </a:lnSpc>
              <a:spcBef>
                <a:spcPts val="0"/>
              </a:spcBef>
            </a:pPr>
            <a:r>
              <a:rPr sz="700" i="1" kern="0" spc="180" dirty="0">
                <a:solidFill>
                  <a:srgbClr val="030303">
                    <a:alpha val="100000"/>
                  </a:srgbClr>
                </a:solidFill>
                <a:latin typeface="Arial" panose="020B0604020202020204"/>
                <a:ea typeface="Arial" panose="020B0604020202020204"/>
                <a:cs typeface="Arial" panose="020B0604020202020204"/>
              </a:rPr>
              <a:t>60mm</a:t>
            </a:r>
            <a:endParaRPr lang="en-US" altLang="en-US" sz="700" dirty="0"/>
          </a:p>
        </p:txBody>
      </p:sp>
      <p:sp>
        <p:nvSpPr>
          <p:cNvPr id="862" name="textbox 862"/>
          <p:cNvSpPr/>
          <p:nvPr/>
        </p:nvSpPr>
        <p:spPr>
          <a:xfrm rot="2580000">
            <a:off x="928170" y="7760760"/>
            <a:ext cx="294640" cy="148589"/>
          </a:xfrm>
          <a:prstGeom prst="rect">
            <a:avLst/>
          </a:prstGeom>
        </p:spPr>
        <p:txBody>
          <a:bodyPr vert="horz" wrap="square" lIns="0" tIns="0" rIns="0" bIns="0"/>
          <a:lstStyle/>
          <a:p>
            <a:pPr algn="l" rtl="0" eaLnBrk="0">
              <a:lnSpc>
                <a:spcPct val="116000"/>
              </a:lnSpc>
            </a:pPr>
            <a:endParaRPr lang="en-US" altLang="en-US" sz="200" dirty="0"/>
          </a:p>
          <a:p>
            <a:pPr marL="12700" algn="l" rtl="0" eaLnBrk="0">
              <a:lnSpc>
                <a:spcPct val="82000"/>
              </a:lnSpc>
              <a:spcBef>
                <a:spcPts val="0"/>
              </a:spcBef>
            </a:pPr>
            <a:r>
              <a:rPr sz="800" kern="0" spc="-30" dirty="0">
                <a:solidFill>
                  <a:srgbClr val="030303">
                    <a:alpha val="100000"/>
                  </a:srgbClr>
                </a:solidFill>
                <a:latin typeface="Arial" panose="020B0604020202020204"/>
                <a:ea typeface="Arial" panose="020B0604020202020204"/>
                <a:cs typeface="Arial" panose="020B0604020202020204"/>
              </a:rPr>
              <a:t>38mm</a:t>
            </a:r>
            <a:endParaRPr lang="en-US" altLang="en-US" sz="800" dirty="0"/>
          </a:p>
        </p:txBody>
      </p:sp>
      <p:sp>
        <p:nvSpPr>
          <p:cNvPr id="864" name="textbox 864"/>
          <p:cNvSpPr/>
          <p:nvPr/>
        </p:nvSpPr>
        <p:spPr>
          <a:xfrm rot="3180000">
            <a:off x="718298" y="8366698"/>
            <a:ext cx="301625" cy="145414"/>
          </a:xfrm>
          <a:prstGeom prst="rect">
            <a:avLst/>
          </a:prstGeom>
        </p:spPr>
        <p:txBody>
          <a:bodyPr vert="horz" wrap="square" lIns="0" tIns="0" rIns="0" bIns="0"/>
          <a:lstStyle/>
          <a:p>
            <a:pPr algn="l" rtl="0" eaLnBrk="0">
              <a:lnSpc>
                <a:spcPct val="123000"/>
              </a:lnSpc>
            </a:pPr>
            <a:endParaRPr lang="en-US" altLang="en-US" sz="200" dirty="0"/>
          </a:p>
          <a:p>
            <a:pPr marL="12700" algn="l" rtl="0" eaLnBrk="0">
              <a:lnSpc>
                <a:spcPct val="78000"/>
              </a:lnSpc>
            </a:pPr>
            <a:r>
              <a:rPr sz="800" kern="0" spc="-20" dirty="0">
                <a:solidFill>
                  <a:srgbClr val="030303">
                    <a:alpha val="100000"/>
                  </a:srgbClr>
                </a:solidFill>
                <a:latin typeface="Arial" panose="020B0604020202020204"/>
                <a:ea typeface="Arial" panose="020B0604020202020204"/>
                <a:cs typeface="Arial" panose="020B0604020202020204"/>
              </a:rPr>
              <a:t>42mm</a:t>
            </a:r>
            <a:endParaRPr lang="en-US" altLang="en-US" sz="800" dirty="0"/>
          </a:p>
        </p:txBody>
      </p:sp>
      <p:pic>
        <p:nvPicPr>
          <p:cNvPr id="866" name="picture 866"/>
          <p:cNvPicPr>
            <a:picLocks noChangeAspect="1"/>
          </p:cNvPicPr>
          <p:nvPr/>
        </p:nvPicPr>
        <p:blipFill>
          <a:blip r:embed="rId21"/>
          <a:stretch>
            <a:fillRect/>
          </a:stretch>
        </p:blipFill>
        <p:spPr>
          <a:xfrm rot="21600000">
            <a:off x="426070" y="9187192"/>
            <a:ext cx="6694094" cy="6350"/>
          </a:xfrm>
          <a:prstGeom prst="rect">
            <a:avLst/>
          </a:prstGeom>
        </p:spPr>
      </p:pic>
      <p:sp>
        <p:nvSpPr>
          <p:cNvPr id="868" name="textbox 868"/>
          <p:cNvSpPr/>
          <p:nvPr/>
        </p:nvSpPr>
        <p:spPr>
          <a:xfrm>
            <a:off x="2605830" y="7039500"/>
            <a:ext cx="410844"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10" dirty="0">
                <a:solidFill>
                  <a:srgbClr val="030303">
                    <a:alpha val="100000"/>
                  </a:srgbClr>
                </a:solidFill>
                <a:latin typeface="Arial" panose="020B0604020202020204"/>
                <a:ea typeface="Arial" panose="020B0604020202020204"/>
                <a:cs typeface="Arial" panose="020B0604020202020204"/>
              </a:rPr>
              <a:t>220mm</a:t>
            </a:r>
            <a:endParaRPr lang="en-US" altLang="en-US" sz="800" dirty="0"/>
          </a:p>
        </p:txBody>
      </p:sp>
      <p:sp>
        <p:nvSpPr>
          <p:cNvPr id="870" name="textbox 870"/>
          <p:cNvSpPr/>
          <p:nvPr/>
        </p:nvSpPr>
        <p:spPr>
          <a:xfrm>
            <a:off x="2428241" y="6532933"/>
            <a:ext cx="405765" cy="129539"/>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5000"/>
              </a:lnSpc>
            </a:pPr>
            <a:r>
              <a:rPr sz="800" kern="0" spc="100" dirty="0">
                <a:solidFill>
                  <a:srgbClr val="030303">
                    <a:alpha val="100000"/>
                  </a:srgbClr>
                </a:solidFill>
                <a:latin typeface="Arial" panose="020B0604020202020204"/>
                <a:ea typeface="Arial" panose="020B0604020202020204"/>
                <a:cs typeface="Arial" panose="020B0604020202020204"/>
              </a:rPr>
              <a:t>190mm</a:t>
            </a:r>
            <a:endParaRPr lang="en-US" altLang="en-US" sz="800" dirty="0"/>
          </a:p>
        </p:txBody>
      </p:sp>
      <p:sp>
        <p:nvSpPr>
          <p:cNvPr id="872" name="rect"/>
          <p:cNvSpPr/>
          <p:nvPr/>
        </p:nvSpPr>
        <p:spPr>
          <a:xfrm>
            <a:off x="2554912" y="5790127"/>
            <a:ext cx="4698" cy="2566746"/>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874" name="picture 874"/>
          <p:cNvPicPr>
            <a:picLocks noChangeAspect="1"/>
          </p:cNvPicPr>
          <p:nvPr/>
        </p:nvPicPr>
        <p:blipFill>
          <a:blip r:embed="rId22"/>
          <a:stretch>
            <a:fillRect/>
          </a:stretch>
        </p:blipFill>
        <p:spPr>
          <a:xfrm rot="21600000">
            <a:off x="2485770" y="8347558"/>
            <a:ext cx="85145" cy="100620"/>
          </a:xfrm>
          <a:prstGeom prst="rect">
            <a:avLst/>
          </a:prstGeom>
        </p:spPr>
      </p:pic>
      <p:pic>
        <p:nvPicPr>
          <p:cNvPr id="876" name="picture 876"/>
          <p:cNvPicPr>
            <a:picLocks noChangeAspect="1"/>
          </p:cNvPicPr>
          <p:nvPr/>
        </p:nvPicPr>
        <p:blipFill>
          <a:blip r:embed="rId23"/>
          <a:stretch>
            <a:fillRect/>
          </a:stretch>
        </p:blipFill>
        <p:spPr>
          <a:xfrm rot="21600000">
            <a:off x="1585810" y="5709399"/>
            <a:ext cx="1010919" cy="6350"/>
          </a:xfrm>
          <a:prstGeom prst="rect">
            <a:avLst/>
          </a:prstGeom>
        </p:spPr>
      </p:pic>
      <p:pic>
        <p:nvPicPr>
          <p:cNvPr id="878" name="picture 878"/>
          <p:cNvPicPr>
            <a:picLocks noChangeAspect="1"/>
          </p:cNvPicPr>
          <p:nvPr/>
        </p:nvPicPr>
        <p:blipFill>
          <a:blip r:embed="rId24"/>
          <a:stretch>
            <a:fillRect/>
          </a:stretch>
        </p:blipFill>
        <p:spPr>
          <a:xfrm rot="21600000">
            <a:off x="2352037" y="7903984"/>
            <a:ext cx="52692" cy="26657"/>
          </a:xfrm>
          <a:prstGeom prst="rect">
            <a:avLst/>
          </a:prstGeom>
        </p:spPr>
      </p:pic>
      <p:sp>
        <p:nvSpPr>
          <p:cNvPr id="880" name="rect"/>
          <p:cNvSpPr/>
          <p:nvPr/>
        </p:nvSpPr>
        <p:spPr>
          <a:xfrm>
            <a:off x="2543611" y="5748496"/>
            <a:ext cx="27304" cy="50939"/>
          </a:xfrm>
          <a:prstGeom prst="rect">
            <a:avLst/>
          </a:prstGeom>
          <a:solidFill>
            <a:srgbClr val="EE1D23">
              <a:alpha val="100000"/>
            </a:srgbClr>
          </a:solidFill>
          <a:ln cap="flat">
            <a:noFill/>
            <a:prstDash val="solid"/>
            <a:miter lim="0"/>
          </a:ln>
        </p:spPr>
        <p:txBody>
          <a:bodyPr rtlCol="0"/>
          <a:lstStyle/>
          <a:p>
            <a:pPr algn="ctr"/>
            <a:endParaRPr lang="zh-CN" altLang="en-US"/>
          </a:p>
        </p:txBody>
      </p:sp>
      <p:pic>
        <p:nvPicPr>
          <p:cNvPr id="882" name="picture 882"/>
          <p:cNvPicPr>
            <a:picLocks noChangeAspect="1"/>
          </p:cNvPicPr>
          <p:nvPr/>
        </p:nvPicPr>
        <p:blipFill>
          <a:blip r:embed="rId25"/>
          <a:stretch>
            <a:fillRect/>
          </a:stretch>
        </p:blipFill>
        <p:spPr>
          <a:xfrm rot="21600000">
            <a:off x="6057779" y="7726998"/>
            <a:ext cx="6350" cy="6350"/>
          </a:xfrm>
          <a:prstGeom prst="rect">
            <a:avLst/>
          </a:prstGeom>
        </p:spPr>
      </p:pic>
      <p:pic>
        <p:nvPicPr>
          <p:cNvPr id="10" name="图片 9"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11"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rect"/>
          <p:cNvSpPr/>
          <p:nvPr/>
        </p:nvSpPr>
        <p:spPr>
          <a:xfrm>
            <a:off x="8255" y="3629978"/>
            <a:ext cx="7551369" cy="6630021"/>
          </a:xfrm>
          <a:prstGeom prst="rect">
            <a:avLst/>
          </a:prstGeom>
          <a:solidFill>
            <a:srgbClr val="ECECEC">
              <a:alpha val="100000"/>
            </a:srgbClr>
          </a:solidFill>
          <a:ln cap="flat">
            <a:noFill/>
            <a:prstDash val="solid"/>
            <a:miter lim="0"/>
          </a:ln>
        </p:spPr>
        <p:txBody>
          <a:bodyPr rtlCol="0"/>
          <a:lstStyle/>
          <a:p>
            <a:pPr algn="ctr"/>
            <a:endParaRPr lang="zh-CN" altLang="en-US"/>
          </a:p>
        </p:txBody>
      </p:sp>
      <p:sp>
        <p:nvSpPr>
          <p:cNvPr id="886" name="textbox 886"/>
          <p:cNvSpPr/>
          <p:nvPr/>
        </p:nvSpPr>
        <p:spPr>
          <a:xfrm>
            <a:off x="376645" y="908000"/>
            <a:ext cx="6652894" cy="1859279"/>
          </a:xfrm>
          <a:prstGeom prst="rect">
            <a:avLst/>
          </a:prstGeom>
        </p:spPr>
        <p:txBody>
          <a:bodyPr vert="horz" wrap="square" lIns="0" tIns="0" rIns="0" bIns="0"/>
          <a:lstStyle/>
          <a:p>
            <a:pPr algn="l" rtl="0" eaLnBrk="0">
              <a:lnSpc>
                <a:spcPct val="87000"/>
              </a:lnSpc>
            </a:pPr>
            <a:endParaRPr lang="en-US" altLang="en-US" sz="100" dirty="0"/>
          </a:p>
          <a:p>
            <a:pPr marL="42545" algn="l" rtl="0" eaLnBrk="0">
              <a:lnSpc>
                <a:spcPct val="82000"/>
              </a:lnSpc>
            </a:pPr>
            <a:r>
              <a:rPr sz="36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RVC-I5140</a:t>
            </a:r>
            <a:endParaRPr lang="en-US" altLang="en-US" sz="3600" dirty="0"/>
          </a:p>
          <a:p>
            <a:pPr marL="12700" algn="l" rtl="0" eaLnBrk="0">
              <a:lnSpc>
                <a:spcPct val="89000"/>
              </a:lnSpc>
              <a:spcBef>
                <a:spcPts val="200"/>
              </a:spcBef>
            </a:pPr>
            <a:r>
              <a:rPr sz="48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40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Ultra-high-precision</a:t>
            </a:r>
            <a:r>
              <a:rPr sz="4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48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200"/>
              </a:spcBef>
            </a:pPr>
            <a:r>
              <a:rPr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3D </a:t>
            </a:r>
            <a:r>
              <a:rPr lang="en-US"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rea </a:t>
            </a:r>
            <a:r>
              <a:rPr lang="en-US"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S</a:t>
            </a:r>
            <a:r>
              <a:rPr sz="3600" kern="0" spc="80" dirty="0">
                <a:solidFill>
                  <a:srgbClr val="231F20">
                    <a:alpha val="100000"/>
                  </a:srgbClr>
                </a:solidFill>
                <a:latin typeface="微软雅黑" panose="020B0503020204020204" charset="-122"/>
                <a:ea typeface="微软雅黑" panose="020B0503020204020204" charset="-122"/>
                <a:cs typeface="微软雅黑" panose="020B0503020204020204" charset="-122"/>
              </a:rPr>
              <a:t>canner</a:t>
            </a:r>
            <a:endParaRPr lang="en-US" altLang="en-US" sz="3600" dirty="0"/>
          </a:p>
          <a:p>
            <a:pPr algn="l" rtl="0" eaLnBrk="0">
              <a:lnSpc>
                <a:spcPct val="102000"/>
              </a:lnSpc>
            </a:pPr>
            <a:endParaRPr lang="en-US" altLang="en-US" sz="1000" dirty="0"/>
          </a:p>
          <a:p>
            <a:pPr algn="l" rtl="0" eaLnBrk="0">
              <a:lnSpc>
                <a:spcPct val="125000"/>
              </a:lnSpc>
            </a:pPr>
            <a:endParaRPr lang="en-US" altLang="en-US" sz="200" dirty="0"/>
          </a:p>
          <a:p>
            <a:pPr marL="50165" indent="4445" algn="l" rtl="0" eaLnBrk="0">
              <a:lnSpc>
                <a:spcPct val="119000"/>
              </a:lnSpc>
              <a:spcBef>
                <a:spcPts val="0"/>
              </a:spcBef>
            </a:pP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RVC-I5140 ultra-high precision 3D area scanner, equipped with 5 megapixel HD lens</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It supports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2D + 3D imaging</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The </a:t>
            </a:r>
            <a:r>
              <a:rPr lang="en-US"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scanner</a:t>
            </a:r>
            <a:r>
              <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 Z-axis single-point repeatability can reach up to micron level, which can be applied to the defect detection of plastic parts, the height difference of the screws of PCBA, colloid detection and other application scenarios.</a:t>
            </a:r>
            <a:endParaRPr sz="1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888" name="picture 888"/>
          <p:cNvPicPr>
            <a:picLocks noChangeAspect="1"/>
          </p:cNvPicPr>
          <p:nvPr/>
        </p:nvPicPr>
        <p:blipFill>
          <a:blip r:embed="rId1"/>
          <a:stretch>
            <a:fillRect/>
          </a:stretch>
        </p:blipFill>
        <p:spPr>
          <a:xfrm rot="21600000">
            <a:off x="1916523" y="6281588"/>
            <a:ext cx="3876242" cy="2008464"/>
          </a:xfrm>
          <a:prstGeom prst="rect">
            <a:avLst/>
          </a:prstGeom>
        </p:spPr>
      </p:pic>
      <p:pic>
        <p:nvPicPr>
          <p:cNvPr id="890" name="picture 890"/>
          <p:cNvPicPr>
            <a:picLocks noChangeAspect="1"/>
          </p:cNvPicPr>
          <p:nvPr/>
        </p:nvPicPr>
        <p:blipFill>
          <a:blip r:embed="rId2"/>
          <a:stretch>
            <a:fillRect/>
          </a:stretch>
        </p:blipFill>
        <p:spPr>
          <a:xfrm rot="21600000">
            <a:off x="517474" y="4724616"/>
            <a:ext cx="6481317" cy="852906"/>
          </a:xfrm>
          <a:prstGeom prst="rect">
            <a:avLst/>
          </a:prstGeom>
        </p:spPr>
      </p:pic>
      <p:sp>
        <p:nvSpPr>
          <p:cNvPr id="892" name="textbox 892"/>
          <p:cNvSpPr/>
          <p:nvPr/>
        </p:nvSpPr>
        <p:spPr>
          <a:xfrm>
            <a:off x="0" y="423999"/>
            <a:ext cx="5727065"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894" name="textbox 894"/>
          <p:cNvSpPr/>
          <p:nvPr/>
        </p:nvSpPr>
        <p:spPr>
          <a:xfrm>
            <a:off x="426720" y="4041775"/>
            <a:ext cx="2759075" cy="339090"/>
          </a:xfrm>
          <a:prstGeom prst="rect">
            <a:avLst/>
          </a:prstGeom>
          <a:solidFill>
            <a:srgbClr val="EE1C28"/>
          </a:solidFill>
        </p:spPr>
        <p:txBody>
          <a:bodyPr vert="horz" wrap="square" lIns="0" tIns="0" rIns="0" bIns="0"/>
          <a:lstStyle/>
          <a:p>
            <a:pPr algn="l" rtl="0" eaLnBrk="0">
              <a:lnSpc>
                <a:spcPct val="107000"/>
              </a:lnSpc>
            </a:pPr>
            <a:endParaRPr lang="en-US" altLang="en-US" sz="300" dirty="0"/>
          </a:p>
          <a:p>
            <a:pPr marL="152400" algn="l" rtl="0" eaLnBrk="0">
              <a:lnSpc>
                <a:spcPct val="88000"/>
              </a:lnSpc>
              <a:spcBef>
                <a:spcPts val="0"/>
              </a:spcBef>
            </a:pP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Aviation aluminum integrated fuselage </a:t>
            </a:r>
            <a:r>
              <a:rPr lang="en-US"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P</a:t>
            </a:r>
            <a:r>
              <a:rPr sz="9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rovides comprehensive protection</a:t>
            </a:r>
            <a:endParaRPr lang="en-US" altLang="en-US" sz="900" dirty="0"/>
          </a:p>
        </p:txBody>
      </p:sp>
      <p:pic>
        <p:nvPicPr>
          <p:cNvPr id="898" name="picture 898"/>
          <p:cNvPicPr>
            <a:picLocks noChangeAspect="1"/>
          </p:cNvPicPr>
          <p:nvPr/>
        </p:nvPicPr>
        <p:blipFill>
          <a:blip r:embed="rId3"/>
          <a:stretch>
            <a:fillRect/>
          </a:stretch>
        </p:blipFill>
        <p:spPr>
          <a:xfrm rot="21600000">
            <a:off x="6419266" y="9303407"/>
            <a:ext cx="698836" cy="698835"/>
          </a:xfrm>
          <a:prstGeom prst="rect">
            <a:avLst/>
          </a:prstGeom>
        </p:spPr>
      </p:pic>
      <p:sp>
        <p:nvSpPr>
          <p:cNvPr id="904" name="textbox 904"/>
          <p:cNvSpPr/>
          <p:nvPr/>
        </p:nvSpPr>
        <p:spPr>
          <a:xfrm>
            <a:off x="4389496" y="9598384"/>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906" name="picture 906"/>
          <p:cNvPicPr>
            <a:picLocks noChangeAspect="1"/>
          </p:cNvPicPr>
          <p:nvPr/>
        </p:nvPicPr>
        <p:blipFill>
          <a:blip r:embed="rId4"/>
          <a:stretch>
            <a:fillRect/>
          </a:stretch>
        </p:blipFill>
        <p:spPr>
          <a:xfrm rot="21600000">
            <a:off x="4306946" y="9611084"/>
            <a:ext cx="130518" cy="130505"/>
          </a:xfrm>
          <a:prstGeom prst="rect">
            <a:avLst/>
          </a:prstGeom>
        </p:spPr>
      </p:pic>
      <p:sp>
        <p:nvSpPr>
          <p:cNvPr id="908" name="textbox 908"/>
          <p:cNvSpPr/>
          <p:nvPr/>
        </p:nvSpPr>
        <p:spPr>
          <a:xfrm>
            <a:off x="501869" y="9598384"/>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910" name="picture 910"/>
          <p:cNvPicPr>
            <a:picLocks noChangeAspect="1"/>
          </p:cNvPicPr>
          <p:nvPr/>
        </p:nvPicPr>
        <p:blipFill>
          <a:blip r:embed="rId5"/>
          <a:stretch>
            <a:fillRect/>
          </a:stretch>
        </p:blipFill>
        <p:spPr>
          <a:xfrm rot="21600000">
            <a:off x="425669" y="9611084"/>
            <a:ext cx="130517" cy="130505"/>
          </a:xfrm>
          <a:prstGeom prst="rect">
            <a:avLst/>
          </a:prstGeom>
        </p:spPr>
      </p:pic>
      <p:sp>
        <p:nvSpPr>
          <p:cNvPr id="914" name="textbox 914"/>
          <p:cNvSpPr/>
          <p:nvPr/>
        </p:nvSpPr>
        <p:spPr>
          <a:xfrm>
            <a:off x="2564533" y="9598384"/>
            <a:ext cx="1392555" cy="185420"/>
          </a:xfrm>
          <a:prstGeom prst="rect">
            <a:avLst/>
          </a:prstGeom>
        </p:spPr>
        <p:txBody>
          <a:bodyPr vert="horz" wrap="square" lIns="0" tIns="0" rIns="0" bIns="0"/>
          <a:lstStyle/>
          <a:p>
            <a:pPr algn="l" rtl="0" eaLnBrk="0">
              <a:lnSpc>
                <a:spcPct val="110000"/>
              </a:lnSpc>
            </a:pPr>
            <a:endParaRPr lang="en-US" altLang="en-US" sz="200" dirty="0"/>
          </a:p>
          <a:p>
            <a:pPr marL="142875" algn="l" rtl="0" eaLnBrk="0">
              <a:lnSpc>
                <a:spcPct val="81000"/>
              </a:lnSpc>
              <a:spcBef>
                <a:spcPts val="0"/>
              </a:spcBef>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916" name="picture 916"/>
          <p:cNvPicPr>
            <a:picLocks noChangeAspect="1"/>
          </p:cNvPicPr>
          <p:nvPr/>
        </p:nvPicPr>
        <p:blipFill>
          <a:blip r:embed="rId6"/>
          <a:stretch>
            <a:fillRect/>
          </a:stretch>
        </p:blipFill>
        <p:spPr>
          <a:xfrm rot="21600000">
            <a:off x="2475633" y="9611084"/>
            <a:ext cx="130518" cy="130505"/>
          </a:xfrm>
          <a:prstGeom prst="rect">
            <a:avLst/>
          </a:prstGeom>
        </p:spPr>
      </p:pic>
      <p:pic>
        <p:nvPicPr>
          <p:cNvPr id="926" name="picture 926"/>
          <p:cNvPicPr>
            <a:picLocks noChangeAspect="1"/>
          </p:cNvPicPr>
          <p:nvPr/>
        </p:nvPicPr>
        <p:blipFill>
          <a:blip r:embed="rId7"/>
          <a:stretch>
            <a:fillRect/>
          </a:stretch>
        </p:blipFill>
        <p:spPr>
          <a:xfrm rot="21600000">
            <a:off x="1517041" y="6586921"/>
            <a:ext cx="4294449" cy="23876"/>
          </a:xfrm>
          <a:prstGeom prst="rect">
            <a:avLst/>
          </a:prstGeom>
        </p:spPr>
      </p:pic>
      <p:pic>
        <p:nvPicPr>
          <p:cNvPr id="932" name="picture 932"/>
          <p:cNvPicPr>
            <a:picLocks noChangeAspect="1"/>
          </p:cNvPicPr>
          <p:nvPr/>
        </p:nvPicPr>
        <p:blipFill>
          <a:blip r:embed="rId8"/>
          <a:stretch>
            <a:fillRect/>
          </a:stretch>
        </p:blipFill>
        <p:spPr>
          <a:xfrm rot="21600000">
            <a:off x="424268" y="9191727"/>
            <a:ext cx="6694081" cy="6350"/>
          </a:xfrm>
          <a:prstGeom prst="rect">
            <a:avLst/>
          </a:prstGeom>
        </p:spPr>
      </p:pic>
      <p:pic>
        <p:nvPicPr>
          <p:cNvPr id="934" name="picture 934"/>
          <p:cNvPicPr>
            <a:picLocks noChangeAspect="1"/>
          </p:cNvPicPr>
          <p:nvPr/>
        </p:nvPicPr>
        <p:blipFill>
          <a:blip r:embed="rId9"/>
          <a:stretch>
            <a:fillRect/>
          </a:stretch>
        </p:blipFill>
        <p:spPr>
          <a:xfrm rot="21600000">
            <a:off x="1462012" y="8655222"/>
            <a:ext cx="1215924" cy="23875"/>
          </a:xfrm>
          <a:prstGeom prst="rect">
            <a:avLst/>
          </a:prstGeom>
        </p:spPr>
      </p:pic>
      <p:pic>
        <p:nvPicPr>
          <p:cNvPr id="936" name="picture 936"/>
          <p:cNvPicPr>
            <a:picLocks noChangeAspect="1"/>
          </p:cNvPicPr>
          <p:nvPr/>
        </p:nvPicPr>
        <p:blipFill>
          <a:blip r:embed="rId10"/>
          <a:stretch>
            <a:fillRect/>
          </a:stretch>
        </p:blipFill>
        <p:spPr>
          <a:xfrm rot="21600000">
            <a:off x="5021079" y="8650375"/>
            <a:ext cx="790410" cy="23875"/>
          </a:xfrm>
          <a:prstGeom prst="rect">
            <a:avLst/>
          </a:prstGeom>
        </p:spPr>
      </p:pic>
      <p:pic>
        <p:nvPicPr>
          <p:cNvPr id="938" name="picture 938"/>
          <p:cNvPicPr>
            <a:picLocks noChangeAspect="1"/>
          </p:cNvPicPr>
          <p:nvPr/>
        </p:nvPicPr>
        <p:blipFill>
          <a:blip r:embed="rId11"/>
          <a:stretch>
            <a:fillRect/>
          </a:stretch>
        </p:blipFill>
        <p:spPr>
          <a:xfrm rot="21600000">
            <a:off x="5009137" y="7914313"/>
            <a:ext cx="23876" cy="748004"/>
          </a:xfrm>
          <a:prstGeom prst="rect">
            <a:avLst/>
          </a:prstGeom>
        </p:spPr>
      </p:pic>
      <p:pic>
        <p:nvPicPr>
          <p:cNvPr id="940" name="picture 940"/>
          <p:cNvPicPr>
            <a:picLocks noChangeAspect="1"/>
          </p:cNvPicPr>
          <p:nvPr/>
        </p:nvPicPr>
        <p:blipFill>
          <a:blip r:embed="rId12"/>
          <a:stretch>
            <a:fillRect/>
          </a:stretch>
        </p:blipFill>
        <p:spPr>
          <a:xfrm rot="21600000">
            <a:off x="2665994" y="7970992"/>
            <a:ext cx="23876" cy="696161"/>
          </a:xfrm>
          <a:prstGeom prst="rect">
            <a:avLst/>
          </a:prstGeom>
        </p:spPr>
      </p:pic>
      <p:pic>
        <p:nvPicPr>
          <p:cNvPr id="942" name="picture 942"/>
          <p:cNvPicPr>
            <a:picLocks noChangeAspect="1"/>
          </p:cNvPicPr>
          <p:nvPr/>
        </p:nvPicPr>
        <p:blipFill>
          <a:blip r:embed="rId13"/>
          <a:stretch>
            <a:fillRect/>
          </a:stretch>
        </p:blipFill>
        <p:spPr>
          <a:xfrm rot="21600000">
            <a:off x="3753046" y="8083444"/>
            <a:ext cx="23876" cy="462546"/>
          </a:xfrm>
          <a:prstGeom prst="rect">
            <a:avLst/>
          </a:prstGeom>
        </p:spPr>
      </p:pic>
      <p:sp>
        <p:nvSpPr>
          <p:cNvPr id="2" name="文本框 1"/>
          <p:cNvSpPr txBox="1"/>
          <p:nvPr>
            <p:custDataLst>
              <p:tags r:id="rId14"/>
            </p:custDataLst>
          </p:nvPr>
        </p:nvSpPr>
        <p:spPr>
          <a:xfrm>
            <a:off x="525145" y="5627370"/>
            <a:ext cx="1522095"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Waterproof level</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greatly</a:t>
            </a: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5"/>
            </p:custDataLst>
          </p:nvPr>
        </p:nvSpPr>
        <p:spPr>
          <a:xfrm>
            <a:off x="2188845" y="5627370"/>
            <a:ext cx="1492250" cy="361950"/>
          </a:xfrm>
          <a:prstGeom prst="rect">
            <a:avLst/>
          </a:prstGeom>
          <a:noFill/>
        </p:spPr>
        <p:txBody>
          <a:bodyPr wrap="square" rtlCol="0">
            <a:spAutoFit/>
          </a:bodyPr>
          <a:p>
            <a:pPr marL="12700" algn="l" eaLnBrk="0">
              <a:lnSpc>
                <a:spcPct val="88000"/>
              </a:lnSpc>
              <a:buClrTx/>
              <a:buSzTx/>
              <a:buFontTx/>
            </a:pPr>
            <a:r>
              <a:rPr lang="en-US"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D</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ust proof level greatly improved</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6"/>
            </p:custDataLst>
          </p:nvPr>
        </p:nvSpPr>
        <p:spPr>
          <a:xfrm>
            <a:off x="3822700" y="5627370"/>
            <a:ext cx="1563370" cy="361950"/>
          </a:xfrm>
          <a:prstGeom prst="rect">
            <a:avLst/>
          </a:prstGeom>
          <a:noFill/>
        </p:spPr>
        <p:txBody>
          <a:bodyPr wrap="square" rtlCol="0">
            <a:spAutoFit/>
          </a:bodyPr>
          <a:p>
            <a:pPr marL="12700" algn="l"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Passed professional </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vibration test</a:t>
            </a: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17"/>
            </p:custDataLst>
          </p:nvPr>
        </p:nvSpPr>
        <p:spPr>
          <a:xfrm>
            <a:off x="5631180" y="5627370"/>
            <a:ext cx="1272540" cy="497205"/>
          </a:xfrm>
          <a:prstGeom prst="rect">
            <a:avLst/>
          </a:prstGeom>
          <a:noFill/>
        </p:spPr>
        <p:txBody>
          <a:bodyPr wrap="square" rtlCol="0">
            <a:spAutoFit/>
          </a:bodyPr>
          <a:p>
            <a:pPr marL="12700" algn="l" rtl="0" eaLnBrk="0">
              <a:lnSpc>
                <a:spcPct val="88000"/>
              </a:lnSpc>
              <a:buClrTx/>
              <a:buSzTx/>
              <a:buFontTx/>
            </a:pPr>
            <a:r>
              <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Gigabit Ethernet port data transfer</a:t>
            </a:r>
            <a:endParaRPr sz="10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398" name="textbox 398"/>
          <p:cNvSpPr/>
          <p:nvPr>
            <p:custDataLst>
              <p:tags r:id="rId18"/>
            </p:custDataLst>
          </p:nvPr>
        </p:nvSpPr>
        <p:spPr>
          <a:xfrm>
            <a:off x="5858510" y="8305800"/>
            <a:ext cx="1001395" cy="873760"/>
          </a:xfrm>
          <a:prstGeom prst="rect">
            <a:avLst/>
          </a:prstGeom>
        </p:spPr>
        <p:txBody>
          <a:bodyPr vert="horz" wrap="square" lIns="0" tIns="0" rIns="0" bIns="0"/>
          <a:p>
            <a:pPr algn="l" rtl="0" eaLnBrk="0">
              <a:lnSpc>
                <a:spcPct val="89000"/>
              </a:lnSpc>
            </a:pPr>
            <a:endParaRPr lang="en-US" altLang="en-US" sz="100" dirty="0"/>
          </a:p>
          <a:p>
            <a:pPr marL="12700" indent="3175" algn="l" rtl="0" eaLnBrk="0">
              <a:lnSpc>
                <a:spcPct val="101000"/>
              </a:lnSpc>
            </a:pPr>
            <a:r>
              <a:rPr sz="800" b="1"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High brightness 3D Blu-ray module </a:t>
            </a:r>
            <a:r>
              <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rPr>
              <a:t>Stabilization of light output</a:t>
            </a:r>
            <a:endParaRPr sz="8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200" dirty="0"/>
          </a:p>
          <a:p>
            <a:pPr marL="15875" algn="l" rtl="0" eaLnBrk="0">
              <a:lnSpc>
                <a:spcPct val="88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To achieve a stable and reliable scanning</a:t>
            </a:r>
            <a:endParaRPr lang="en-US" altLang="en-US" sz="800" dirty="0"/>
          </a:p>
        </p:txBody>
      </p:sp>
      <p:sp>
        <p:nvSpPr>
          <p:cNvPr id="400" name="textbox 400"/>
          <p:cNvSpPr/>
          <p:nvPr>
            <p:custDataLst>
              <p:tags r:id="rId19"/>
            </p:custDataLst>
          </p:nvPr>
        </p:nvSpPr>
        <p:spPr>
          <a:xfrm>
            <a:off x="2964180" y="8560435"/>
            <a:ext cx="1947545" cy="360680"/>
          </a:xfrm>
          <a:prstGeom prst="rect">
            <a:avLst/>
          </a:prstGeom>
        </p:spPr>
        <p:txBody>
          <a:bodyPr vert="horz" wrap="square" lIns="0" tIns="0" rIns="0" bIns="0"/>
          <a:p>
            <a:pPr algn="l" rtl="0" eaLnBrk="0">
              <a:lnSpc>
                <a:spcPct val="83000"/>
              </a:lnSpc>
            </a:pPr>
            <a:endParaRPr lang="en-US" altLang="en-US" sz="100" dirty="0"/>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High</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environmental</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resistance</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l" rtl="0" eaLnBrk="0">
              <a:lnSpc>
                <a:spcPct val="106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performance</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fuselage</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118745" indent="-106045" algn="r" rtl="0" eaLnBrk="0">
              <a:lnSpc>
                <a:spcPct val="106000"/>
              </a:lnSpc>
            </a:pPr>
            <a:endParaRPr lang="en-US" altLang="en-US" sz="800" dirty="0"/>
          </a:p>
        </p:txBody>
      </p:sp>
      <p:sp>
        <p:nvSpPr>
          <p:cNvPr id="402" name="textbox 402"/>
          <p:cNvSpPr/>
          <p:nvPr>
            <p:custDataLst>
              <p:tags r:id="rId20"/>
            </p:custDataLst>
          </p:nvPr>
        </p:nvSpPr>
        <p:spPr>
          <a:xfrm>
            <a:off x="5835650" y="6536055"/>
            <a:ext cx="1163320" cy="610235"/>
          </a:xfrm>
          <a:prstGeom prst="rect">
            <a:avLst/>
          </a:prstGeom>
        </p:spPr>
        <p:txBody>
          <a:bodyPr vert="horz" wrap="square" lIns="0" tIns="0" rIns="0" bIns="0"/>
          <a:p>
            <a:pPr algn="l" rtl="0" eaLnBrk="0">
              <a:lnSpc>
                <a:spcPct val="85000"/>
              </a:lnSpc>
            </a:pPr>
            <a:endParaRPr lang="en-US" altLang="en-US" sz="100" dirty="0"/>
          </a:p>
          <a:p>
            <a:pPr marL="13335" algn="l" rtl="0" eaLnBrk="0">
              <a:lnSpc>
                <a:spcPct val="87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Fan-free heat dissipation </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D</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esign</a:t>
            </a:r>
            <a:endParaRPr lang="en-US" altLang="en-US" sz="800" b="1" dirty="0"/>
          </a:p>
          <a:p>
            <a:pPr algn="l" rtl="0" eaLnBrk="0">
              <a:lnSpc>
                <a:spcPct val="112000"/>
              </a:lnSpc>
            </a:pPr>
            <a:endParaRPr lang="en-US" altLang="en-US" sz="200" dirty="0"/>
          </a:p>
          <a:p>
            <a:pPr marL="12700" algn="l" rtl="0" eaLnBrk="0">
              <a:lnSpc>
                <a:spcPct val="88000"/>
              </a:lnSpc>
              <a:spcBef>
                <a:spcPts val="0"/>
              </a:spcBef>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Weight loss, noise reduction, smaller volume</a:t>
            </a:r>
            <a:endParaRPr lang="en-US" altLang="en-US" sz="800" dirty="0"/>
          </a:p>
        </p:txBody>
      </p:sp>
      <p:sp>
        <p:nvSpPr>
          <p:cNvPr id="416" name="textbox 416"/>
          <p:cNvSpPr/>
          <p:nvPr>
            <p:custDataLst>
              <p:tags r:id="rId21"/>
            </p:custDataLst>
          </p:nvPr>
        </p:nvSpPr>
        <p:spPr>
          <a:xfrm>
            <a:off x="480060" y="6529705"/>
            <a:ext cx="1000125" cy="273050"/>
          </a:xfrm>
          <a:prstGeom prst="rect">
            <a:avLst/>
          </a:prstGeom>
        </p:spPr>
        <p:txBody>
          <a:bodyPr vert="horz" wrap="square" lIns="0" tIns="0" rIns="0" bIns="0"/>
          <a:p>
            <a:pPr algn="l" rtl="0" eaLnBrk="0">
              <a:lnSpc>
                <a:spcPct val="76000"/>
              </a:lnSpc>
            </a:pPr>
            <a:endParaRPr lang="en-US" altLang="en-US" sz="100" dirty="0"/>
          </a:p>
          <a:p>
            <a:pPr marL="334645" indent="-322580" algn="r" rtl="0" eaLnBrk="0">
              <a:lnSpc>
                <a:spcPct val="102000"/>
              </a:lnSpc>
            </a:pP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I</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ntegrated</a:t>
            </a:r>
            <a:r>
              <a:rPr lang="en-US"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B</a:t>
            </a: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ody</a:t>
            </a:r>
            <a:endPar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marL="334645" indent="-322580" algn="r"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stable and solid</a:t>
            </a:r>
            <a:endParaRPr lang="en-US" altLang="en-US" sz="800" dirty="0"/>
          </a:p>
          <a:p>
            <a:pPr marL="334645" indent="-322580" algn="l" rtl="0" eaLnBrk="0">
              <a:lnSpc>
                <a:spcPct val="102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800" dirty="0"/>
          </a:p>
        </p:txBody>
      </p:sp>
      <p:sp>
        <p:nvSpPr>
          <p:cNvPr id="424" name="textbox 424"/>
          <p:cNvSpPr/>
          <p:nvPr>
            <p:custDataLst>
              <p:tags r:id="rId22"/>
            </p:custDataLst>
          </p:nvPr>
        </p:nvSpPr>
        <p:spPr>
          <a:xfrm>
            <a:off x="-26035" y="8620760"/>
            <a:ext cx="1486535" cy="368935"/>
          </a:xfrm>
          <a:prstGeom prst="rect">
            <a:avLst/>
          </a:prstGeom>
        </p:spPr>
        <p:txBody>
          <a:bodyPr vert="horz" wrap="square" lIns="0" tIns="0" rIns="0" bIns="0"/>
          <a:p>
            <a:pPr algn="l" rtl="0" eaLnBrk="0">
              <a:lnSpc>
                <a:spcPct val="83000"/>
              </a:lnSpc>
            </a:pPr>
            <a:endParaRPr lang="en-US" altLang="en-US" sz="100" dirty="0"/>
          </a:p>
          <a:p>
            <a:pPr marL="12700" algn="r" rtl="0" eaLnBrk="0">
              <a:lnSpc>
                <a:spcPct val="88000"/>
              </a:lnSpc>
            </a:pPr>
            <a:r>
              <a:rPr sz="800" b="1"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rPr>
              <a:t>Equipped with high-resolution lens</a:t>
            </a:r>
            <a:endParaRPr lang="en-US" altLang="en-US" sz="800" b="1" dirty="0"/>
          </a:p>
        </p:txBody>
      </p:sp>
      <p:sp>
        <p:nvSpPr>
          <p:cNvPr id="428" name="textbox 428"/>
          <p:cNvSpPr/>
          <p:nvPr>
            <p:custDataLst>
              <p:tags r:id="rId23"/>
            </p:custDataLst>
          </p:nvPr>
        </p:nvSpPr>
        <p:spPr>
          <a:xfrm>
            <a:off x="259080" y="8883015"/>
            <a:ext cx="1202055" cy="367665"/>
          </a:xfrm>
          <a:prstGeom prst="rect">
            <a:avLst/>
          </a:prstGeom>
        </p:spPr>
        <p:txBody>
          <a:bodyPr vert="horz" wrap="square" lIns="0" tIns="0" rIns="0" bIns="0"/>
          <a:p>
            <a:pPr algn="l" rtl="0" eaLnBrk="0">
              <a:lnSpc>
                <a:spcPct val="84000"/>
              </a:lnSpc>
            </a:pPr>
            <a:endParaRPr lang="en-US" altLang="en-US" sz="100" dirty="0"/>
          </a:p>
          <a:p>
            <a:pPr marL="12700" algn="r" rtl="0" eaLnBrk="0">
              <a:lnSpc>
                <a:spcPct val="88000"/>
              </a:lnSpc>
            </a:pPr>
            <a:r>
              <a:rPr lang="en-US" altLang="en-US" sz="800" dirty="0">
                <a:latin typeface="微软雅黑" panose="020B0503020204020204" charset="-122"/>
                <a:ea typeface="微软雅黑" panose="020B0503020204020204" charset="-122"/>
              </a:rPr>
              <a:t>Reduce the image noise of point cloud</a:t>
            </a:r>
            <a:endParaRPr lang="en-US" altLang="en-US" sz="800" dirty="0">
              <a:latin typeface="微软雅黑" panose="020B0503020204020204" charset="-122"/>
              <a:ea typeface="微软雅黑" panose="020B0503020204020204" charset="-122"/>
            </a:endParaRPr>
          </a:p>
        </p:txBody>
      </p:sp>
      <p:sp>
        <p:nvSpPr>
          <p:cNvPr id="7" name="文本框 6"/>
          <p:cNvSpPr txBox="1"/>
          <p:nvPr>
            <p:custDataLst>
              <p:tags r:id="rId24"/>
            </p:custDataLst>
          </p:nvPr>
        </p:nvSpPr>
        <p:spPr>
          <a:xfrm>
            <a:off x="2883535" y="8830945"/>
            <a:ext cx="1881505" cy="220980"/>
          </a:xfrm>
          <a:prstGeom prst="rect">
            <a:avLst/>
          </a:prstGeom>
          <a:noFill/>
        </p:spPr>
        <p:txBody>
          <a:bodyPr wrap="square" rtlCol="0">
            <a:spAutoFit/>
          </a:bodyPr>
          <a:p>
            <a:pPr marL="118745" indent="-106045" algn="l" eaLnBrk="0">
              <a:lnSpc>
                <a:spcPct val="106000"/>
              </a:lnSpc>
            </a:pP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viation</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aluminum</a:t>
            </a:r>
            <a:r>
              <a:rPr lang="en-US"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alloy shell </a:t>
            </a:r>
            <a:endParaRPr lang="zh-CN" altLang="en-US"/>
          </a:p>
        </p:txBody>
      </p:sp>
      <p:sp>
        <p:nvSpPr>
          <p:cNvPr id="9" name="文本框 8"/>
          <p:cNvSpPr txBox="1"/>
          <p:nvPr>
            <p:custDataLst>
              <p:tags r:id="rId25"/>
            </p:custDataLst>
          </p:nvPr>
        </p:nvSpPr>
        <p:spPr>
          <a:xfrm>
            <a:off x="2720340" y="8971280"/>
            <a:ext cx="1504315" cy="220980"/>
          </a:xfrm>
          <a:prstGeom prst="rect">
            <a:avLst/>
          </a:prstGeom>
          <a:noFill/>
        </p:spPr>
        <p:txBody>
          <a:bodyPr wrap="square" rtlCol="0">
            <a:spAutoFit/>
          </a:bodyPr>
          <a:p>
            <a:pPr marL="118745" indent="-106045" algn="r" eaLnBrk="0">
              <a:lnSpc>
                <a:spcPct val="106000"/>
              </a:lnSpc>
            </a:pPr>
            <a:r>
              <a:rPr sz="800" kern="0" spc="4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IP 65 class protection</a:t>
            </a:r>
            <a:endParaRPr lang="zh-CN" altLang="en-US"/>
          </a:p>
        </p:txBody>
      </p:sp>
      <p:pic>
        <p:nvPicPr>
          <p:cNvPr id="10" name="图片 9" descr="如本科技英文LOGO"/>
          <p:cNvPicPr/>
          <p:nvPr>
            <p:custDataLst>
              <p:tags r:id="rId26"/>
            </p:custDataLst>
          </p:nvPr>
        </p:nvPicPr>
        <p:blipFill>
          <a:blip r:embed="rId27"/>
          <a:stretch>
            <a:fillRect/>
          </a:stretch>
        </p:blipFill>
        <p:spPr>
          <a:xfrm>
            <a:off x="5789930" y="420370"/>
            <a:ext cx="1651000" cy="297180"/>
          </a:xfrm>
          <a:prstGeom prst="rect">
            <a:avLst/>
          </a:prstGeom>
        </p:spPr>
      </p:pic>
      <p:sp>
        <p:nvSpPr>
          <p:cNvPr id="11" name="textbox 10"/>
          <p:cNvSpPr/>
          <p:nvPr>
            <p:custDataLst>
              <p:tags r:id="rId28"/>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rect"/>
          <p:cNvSpPr/>
          <p:nvPr/>
        </p:nvSpPr>
        <p:spPr>
          <a:xfrm>
            <a:off x="0" y="4759490"/>
            <a:ext cx="7551407" cy="5500509"/>
          </a:xfrm>
          <a:prstGeom prst="rect">
            <a:avLst/>
          </a:prstGeom>
          <a:solidFill>
            <a:srgbClr val="ECECEC">
              <a:alpha val="100000"/>
            </a:srgbClr>
          </a:solidFill>
          <a:ln cap="flat">
            <a:noFill/>
            <a:prstDash val="solid"/>
            <a:miter lim="0"/>
          </a:ln>
        </p:spPr>
        <p:txBody>
          <a:bodyPr rtlCol="0"/>
          <a:lstStyle/>
          <a:p>
            <a:pPr algn="ctr"/>
            <a:endParaRPr lang="zh-CN" altLang="en-US"/>
          </a:p>
        </p:txBody>
      </p:sp>
      <p:graphicFrame>
        <p:nvGraphicFramePr>
          <p:cNvPr id="946" name="table 946"/>
          <p:cNvGraphicFramePr>
            <a:graphicFrameLocks noGrp="1"/>
          </p:cNvGraphicFramePr>
          <p:nvPr>
            <p:custDataLst>
              <p:tags r:id="rId1"/>
            </p:custDataLst>
          </p:nvPr>
        </p:nvGraphicFramePr>
        <p:xfrm>
          <a:off x="3563620" y="5049520"/>
          <a:ext cx="3414395" cy="4051935"/>
        </p:xfrm>
        <a:graphic>
          <a:graphicData uri="http://schemas.openxmlformats.org/drawingml/2006/table">
            <a:tbl>
              <a:tblPr>
                <a:solidFill>
                  <a:srgbClr val="F6F7F7"/>
                </a:solidFill>
              </a:tblPr>
              <a:tblGrid>
                <a:gridCol w="1543685"/>
                <a:gridCol w="1870710"/>
              </a:tblGrid>
              <a:tr h="276225">
                <a:tc gridSpan="2">
                  <a:txBody>
                    <a:bodyPr/>
                    <a:lstStyle/>
                    <a:p>
                      <a:pPr algn="l" rtl="0" eaLnBrk="0">
                        <a:lnSpc>
                          <a:spcPct val="119000"/>
                        </a:lnSpc>
                      </a:pPr>
                      <a:endParaRPr lang="en-US" altLang="en-US" sz="500" dirty="0"/>
                    </a:p>
                    <a:p>
                      <a:pPr marL="1226185" algn="l" rtl="0" eaLnBrk="0">
                        <a:lnSpc>
                          <a:spcPct val="90000"/>
                        </a:lnSpc>
                        <a:spcBef>
                          <a:spcPts val="5"/>
                        </a:spcBef>
                      </a:pPr>
                      <a:r>
                        <a:rPr sz="9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Product reference data</a:t>
                      </a:r>
                      <a:endParaRPr lang="en-US" altLang="en-US" sz="900" dirty="0"/>
                    </a:p>
                  </a:txBody>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hMerge="1">
                  <a:tcPr marL="0" marR="0" marT="0" marB="0" vert="horz">
                    <a:lnL w="3175"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6050">
                <a:tc>
                  <a:txBody>
                    <a:bodyPr/>
                    <a:lstStyle/>
                    <a:p>
                      <a:pPr algn="l" rtl="0" eaLnBrk="0">
                        <a:lnSpc>
                          <a:spcPct val="107000"/>
                        </a:lnSpc>
                      </a:pPr>
                      <a:endParaRPr lang="en-US" altLang="en-US" sz="200" dirty="0"/>
                    </a:p>
                    <a:p>
                      <a:pPr marL="167640" algn="l" rtl="0" eaLnBrk="0">
                        <a:lnSpc>
                          <a:spcPct val="88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model</a:t>
                      </a:r>
                      <a:endParaRPr lang="en-US" altLang="en-US" sz="700" dirty="0"/>
                    </a:p>
                  </a:txBody>
                  <a:tcPr marL="0" marR="0" marT="0" marB="0" vert="horz">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c>
                  <a:txBody>
                    <a:bodyPr/>
                    <a:lstStyle/>
                    <a:p>
                      <a:pPr algn="l" rtl="0" eaLnBrk="0">
                        <a:lnSpc>
                          <a:spcPct val="130000"/>
                        </a:lnSpc>
                      </a:pPr>
                      <a:endParaRPr lang="en-US" altLang="en-US" sz="200" dirty="0"/>
                    </a:p>
                    <a:p>
                      <a:pPr marL="682625" algn="l" rtl="0" eaLnBrk="0">
                        <a:lnSpc>
                          <a:spcPct val="85000"/>
                        </a:lnSpc>
                        <a:spcBef>
                          <a:spcPts val="0"/>
                        </a:spcBef>
                      </a:pPr>
                      <a:r>
                        <a:rPr sz="700" b="1"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RVC-I5140</a:t>
                      </a:r>
                      <a:endParaRPr lang="en-US" altLang="en-US" sz="700" dirty="0"/>
                    </a:p>
                  </a:txBody>
                  <a:tcPr marL="0" marR="0" marT="0" marB="0" vert="horz">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E7E8E9"/>
                    </a:solidFill>
                  </a:tcPr>
                </a:tc>
              </a:tr>
              <a:tr h="221615">
                <a:tc>
                  <a:txBody>
                    <a:bodyPr/>
                    <a:lstStyle/>
                    <a:p>
                      <a:pPr algn="l" rtl="0" eaLnBrk="0">
                        <a:lnSpc>
                          <a:spcPct val="148000"/>
                        </a:lnSpc>
                      </a:pPr>
                      <a:endParaRPr lang="en-US" altLang="en-US" sz="200" dirty="0"/>
                    </a:p>
                    <a:p>
                      <a:pPr marL="166370" algn="l" rtl="0" eaLnBrk="0">
                        <a:lnSpc>
                          <a:spcPct val="97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Minimum shooting time (sec</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frame)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88328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2.1</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30000"/>
                        </a:lnSpc>
                      </a:pPr>
                      <a:endParaRPr lang="en-US" altLang="en-US" sz="200" dirty="0"/>
                    </a:p>
                    <a:p>
                      <a:pPr marL="166370" algn="l" rtl="0" eaLnBrk="0">
                        <a:lnSpc>
                          <a:spcPct val="98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esolution</a:t>
                      </a: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 </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(MP)</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7000"/>
                        </a:lnSpc>
                      </a:pPr>
                      <a:endParaRPr lang="en-US" altLang="en-US" sz="300" dirty="0"/>
                    </a:p>
                    <a:p>
                      <a:pPr marL="913765"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8590">
                <a:tc>
                  <a:txBody>
                    <a:bodyPr/>
                    <a:lstStyle/>
                    <a:p>
                      <a:pPr algn="l" rtl="0" eaLnBrk="0">
                        <a:lnSpc>
                          <a:spcPct val="185000"/>
                        </a:lnSpc>
                      </a:pPr>
                      <a:endParaRPr lang="en-US" altLang="en-US" sz="100" dirty="0"/>
                    </a:p>
                    <a:p>
                      <a:pPr marL="16700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distance range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4000"/>
                        </a:lnSpc>
                      </a:pPr>
                      <a:endParaRPr lang="en-US" altLang="en-US" sz="300" dirty="0"/>
                    </a:p>
                    <a:p>
                      <a:pPr marL="786130" algn="l" rtl="0" eaLnBrk="0">
                        <a:lnSpc>
                          <a:spcPct val="86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280~320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47000"/>
                        </a:lnSpc>
                      </a:pPr>
                      <a:endParaRPr lang="en-US" altLang="en-US" sz="200" dirty="0"/>
                    </a:p>
                    <a:p>
                      <a:pPr marL="166370"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Near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675640" algn="l" rtl="0" eaLnBrk="0">
                        <a:lnSpc>
                          <a:spcPct val="97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158*129 @ 280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955">
                <a:tc>
                  <a:txBody>
                    <a:bodyPr/>
                    <a:lstStyle/>
                    <a:p>
                      <a:pPr algn="l" rtl="0" eaLnBrk="0">
                        <a:lnSpc>
                          <a:spcPct val="109000"/>
                        </a:lnSpc>
                      </a:pPr>
                      <a:endParaRPr lang="en-US" altLang="en-US" sz="300" dirty="0"/>
                    </a:p>
                    <a:p>
                      <a:pPr marL="165735" algn="l" rtl="0" eaLnBrk="0">
                        <a:lnSpc>
                          <a:spcPct val="99000"/>
                        </a:lnSpc>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Far Field of View (FOV)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675640" algn="l" rtl="0" eaLnBrk="0">
                        <a:lnSpc>
                          <a:spcPct val="97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179*143 @ 320</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02000"/>
                        </a:lnSpc>
                      </a:pPr>
                      <a:endParaRPr lang="en-US" altLang="en-US" sz="300" dirty="0"/>
                    </a:p>
                    <a:p>
                      <a:pPr marL="163830"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XY direction resolution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1000"/>
                        </a:lnSpc>
                      </a:pPr>
                      <a:endParaRPr lang="en-US" altLang="en-US" sz="300" dirty="0"/>
                    </a:p>
                    <a:p>
                      <a:pPr marL="73279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0.065-0.073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1455">
                <a:tc>
                  <a:txBody>
                    <a:bodyPr/>
                    <a:lstStyle/>
                    <a:p>
                      <a:pPr algn="l" rtl="0" eaLnBrk="0">
                        <a:lnSpc>
                          <a:spcPct val="103000"/>
                        </a:lnSpc>
                      </a:pPr>
                      <a:endParaRPr lang="en-US" altLang="en-US" sz="300" dirty="0"/>
                    </a:p>
                    <a:p>
                      <a:pPr marL="16637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Z-axis single-point repetition accuracy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0000"/>
                        </a:lnSpc>
                      </a:pPr>
                      <a:endParaRPr lang="en-US" altLang="en-US" sz="300" dirty="0"/>
                    </a:p>
                    <a:p>
                      <a:pPr marL="681990"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0.0069~0.0103</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5900">
                <a:tc>
                  <a:txBody>
                    <a:bodyPr/>
                    <a:lstStyle/>
                    <a:p>
                      <a:pPr algn="l" rtl="0" eaLnBrk="0">
                        <a:lnSpc>
                          <a:spcPct val="113000"/>
                        </a:lnSpc>
                      </a:pPr>
                      <a:endParaRPr lang="en-US" altLang="en-US" sz="300" dirty="0"/>
                    </a:p>
                    <a:p>
                      <a:pPr marL="166370" algn="l" rtl="0" eaLnBrk="0">
                        <a:lnSpc>
                          <a:spcPct val="90000"/>
                        </a:lnSpc>
                        <a:spcBef>
                          <a:spcPts val="5"/>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Repeat accuracy of the Z-axis region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300" dirty="0"/>
                    </a:p>
                    <a:p>
                      <a:pPr marL="681990" algn="l" rtl="0" eaLnBrk="0">
                        <a:lnSpc>
                          <a:spcPct val="86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0.0005~0.0011</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955">
                <a:tc>
                  <a:txBody>
                    <a:bodyPr/>
                    <a:lstStyle/>
                    <a:p>
                      <a:pPr algn="l" rtl="0" eaLnBrk="0">
                        <a:lnSpc>
                          <a:spcPct val="121000"/>
                        </a:lnSpc>
                      </a:pPr>
                      <a:endParaRPr lang="en-US" altLang="en-US" sz="300" dirty="0"/>
                    </a:p>
                    <a:p>
                      <a:pPr marL="167640" algn="l" rtl="0" eaLnBrk="0">
                        <a:lnSpc>
                          <a:spcPct val="90000"/>
                        </a:lnSpc>
                        <a:spcBef>
                          <a:spcPts val="0"/>
                        </a:spcBef>
                      </a:pPr>
                      <a:r>
                        <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rPr>
                        <a:t>illuminant source</a:t>
                      </a:r>
                      <a:endParaRPr sz="600" kern="0" spc="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777240" algn="l" rtl="0" eaLnBrk="0">
                        <a:lnSpc>
                          <a:spcPct val="92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blue LED</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22000"/>
                        </a:lnSpc>
                      </a:pPr>
                      <a:endParaRPr lang="en-US" altLang="en-US" sz="300" dirty="0"/>
                    </a:p>
                    <a:p>
                      <a:pPr marL="166370" algn="l" rtl="0" eaLnBrk="0">
                        <a:lnSpc>
                          <a:spcPct val="91000"/>
                        </a:lnSpc>
                        <a:spcBef>
                          <a:spcPts val="5"/>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C</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ommunication interface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4000"/>
                        </a:lnSpc>
                      </a:pPr>
                      <a:endParaRPr lang="en-US" altLang="en-US" sz="300" dirty="0"/>
                    </a:p>
                    <a:p>
                      <a:pPr marL="7372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Gigabit Ethernet</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955">
                <a:tc>
                  <a:txBody>
                    <a:bodyPr/>
                    <a:lstStyle/>
                    <a:p>
                      <a:pPr algn="l" rtl="0" eaLnBrk="0">
                        <a:lnSpc>
                          <a:spcPct val="121000"/>
                        </a:lnSpc>
                      </a:pPr>
                      <a:endParaRPr lang="en-US" altLang="en-US" sz="300" dirty="0"/>
                    </a:p>
                    <a:p>
                      <a:pPr marL="165100" algn="l" rtl="0" eaLnBrk="0">
                        <a:lnSpc>
                          <a:spcPct val="97000"/>
                        </a:lnSpc>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weight (kg)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1000"/>
                        </a:lnSpc>
                      </a:pPr>
                      <a:endParaRPr lang="en-US" altLang="en-US" sz="300" dirty="0"/>
                    </a:p>
                    <a:p>
                      <a:pPr marL="887095" algn="l" rtl="0" eaLnBrk="0">
                        <a:lnSpc>
                          <a:spcPct val="85000"/>
                        </a:lnSpc>
                        <a:spcBef>
                          <a:spcPts val="5"/>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1.5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14000"/>
                        </a:lnSpc>
                      </a:pPr>
                      <a:endParaRPr lang="en-US" altLang="en-US" sz="300" dirty="0"/>
                    </a:p>
                    <a:p>
                      <a:pPr marL="165100" algn="l" rtl="0" eaLnBrk="0">
                        <a:lnSpc>
                          <a:spcPct val="90000"/>
                        </a:lnSpc>
                        <a:spcBef>
                          <a:spcPts val="5"/>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Camera size (mm)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0000"/>
                        </a:lnSpc>
                      </a:pPr>
                      <a:endParaRPr lang="en-US" altLang="en-US" sz="300" dirty="0"/>
                    </a:p>
                    <a:p>
                      <a:pPr marL="72961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220*135*57</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8590">
                <a:tc>
                  <a:txBody>
                    <a:bodyPr/>
                    <a:lstStyle/>
                    <a:p>
                      <a:pPr algn="l" rtl="0" eaLnBrk="0">
                        <a:lnSpc>
                          <a:spcPct val="118000"/>
                        </a:lnSpc>
                      </a:pPr>
                      <a:endParaRPr lang="en-US" altLang="en-US" sz="300" dirty="0"/>
                    </a:p>
                    <a:p>
                      <a:pPr marL="167005" algn="l" rtl="0" eaLnBrk="0">
                        <a:lnSpc>
                          <a:spcPct val="99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voltage / current</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9000"/>
                        </a:lnSpc>
                      </a:pPr>
                      <a:endParaRPr lang="en-US" altLang="en-US" sz="300" dirty="0"/>
                    </a:p>
                    <a:p>
                      <a:pPr marL="704850" algn="l" rtl="0" eaLnBrk="0">
                        <a:lnSpc>
                          <a:spcPct val="95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DC 24V/3.75A</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6685">
                <a:tc>
                  <a:txBody>
                    <a:bodyPr/>
                    <a:lstStyle/>
                    <a:p>
                      <a:pPr algn="l" rtl="0" eaLnBrk="0">
                        <a:lnSpc>
                          <a:spcPct val="109000"/>
                        </a:lnSpc>
                      </a:pPr>
                      <a:endParaRPr lang="en-US" altLang="en-US" sz="300" dirty="0"/>
                    </a:p>
                    <a:p>
                      <a:pPr marL="169545" algn="l" rtl="0" eaLnBrk="0">
                        <a:lnSpc>
                          <a:spcPct val="90000"/>
                        </a:lnSpc>
                        <a:spcBef>
                          <a:spcPts val="0"/>
                        </a:spcBef>
                      </a:pPr>
                      <a:r>
                        <a:rPr lang="en-US"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L</a:t>
                      </a: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evels of protection</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6000"/>
                        </a:lnSpc>
                      </a:pPr>
                      <a:endParaRPr lang="en-US" altLang="en-US" sz="300" dirty="0"/>
                    </a:p>
                    <a:p>
                      <a:pPr marL="862965" algn="l" rtl="0" eaLnBrk="0">
                        <a:lnSpc>
                          <a:spcPct val="8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IP65</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7320">
                <a:tc>
                  <a:txBody>
                    <a:bodyPr/>
                    <a:lstStyle/>
                    <a:p>
                      <a:pPr algn="l" rtl="0" eaLnBrk="0">
                        <a:lnSpc>
                          <a:spcPct val="135000"/>
                        </a:lnSpc>
                      </a:pPr>
                      <a:endParaRPr lang="en-US" altLang="en-US" sz="200" dirty="0"/>
                    </a:p>
                    <a:p>
                      <a:pPr marL="167005" algn="l" rtl="0" eaLnBrk="0">
                        <a:lnSpc>
                          <a:spcPct val="99000"/>
                        </a:lnSpc>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temperature  (°C)</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0000"/>
                        </a:lnSpc>
                      </a:pPr>
                      <a:endParaRPr lang="en-US" altLang="en-US" sz="300" dirty="0"/>
                    </a:p>
                    <a:p>
                      <a:pPr marL="851535" algn="l" rtl="0" eaLnBrk="0">
                        <a:lnSpc>
                          <a:spcPct val="100000"/>
                        </a:lnSpc>
                      </a:pPr>
                      <a:r>
                        <a:rPr sz="5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0~45</a:t>
                      </a:r>
                      <a:endParaRPr lang="en-US" altLang="en-US" sz="5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146050">
                <a:tc>
                  <a:txBody>
                    <a:bodyPr/>
                    <a:lstStyle/>
                    <a:p>
                      <a:pPr algn="l" rtl="0" eaLnBrk="0">
                        <a:lnSpc>
                          <a:spcPct val="124000"/>
                        </a:lnSpc>
                      </a:pPr>
                      <a:endParaRPr lang="en-US" altLang="en-US" sz="200" dirty="0"/>
                    </a:p>
                    <a:p>
                      <a:pPr marL="167005" algn="l" rtl="0" eaLnBrk="0">
                        <a:lnSpc>
                          <a:spcPct val="99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Operating Humidity (RH)</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0000"/>
                        </a:lnSpc>
                      </a:pPr>
                      <a:endParaRPr lang="en-US" altLang="en-US" sz="200" dirty="0"/>
                    </a:p>
                    <a:p>
                      <a:pPr marL="633095" algn="l" rtl="0" eaLnBrk="0">
                        <a:lnSpc>
                          <a:spcPct val="90000"/>
                        </a:lnSpc>
                      </a:pPr>
                      <a:r>
                        <a:rPr sz="600" kern="0" spc="-40" dirty="0">
                          <a:solidFill>
                            <a:srgbClr val="030303">
                              <a:alpha val="100000"/>
                            </a:srgbClr>
                          </a:solidFill>
                          <a:latin typeface="微软雅黑" panose="020B0503020204020204" charset="-122"/>
                          <a:ea typeface="微软雅黑" panose="020B0503020204020204" charset="-122"/>
                          <a:cs typeface="微软雅黑" panose="020B0503020204020204" charset="-122"/>
                        </a:rPr>
                        <a:t>20~80% (no condensation)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835">
                <a:tc>
                  <a:txBody>
                    <a:bodyPr/>
                    <a:lstStyle/>
                    <a:p>
                      <a:pPr algn="l" rtl="0" eaLnBrk="0">
                        <a:lnSpc>
                          <a:spcPct val="105000"/>
                        </a:lnSpc>
                      </a:pPr>
                      <a:endParaRPr lang="en-US" altLang="en-US" sz="300" dirty="0"/>
                    </a:p>
                    <a:p>
                      <a:pPr marL="164465" algn="l" rtl="0" eaLnBrk="0">
                        <a:lnSpc>
                          <a:spcPct val="90000"/>
                        </a:lnSpc>
                        <a:spcBef>
                          <a:spcPts val="5"/>
                        </a:spcBef>
                      </a:pPr>
                      <a:r>
                        <a:rPr lang="en-US"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a:t>
                      </a: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tandard fitting</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3000"/>
                        </a:lnSpc>
                      </a:pPr>
                      <a:endParaRPr lang="en-US" altLang="en-US" sz="200" dirty="0"/>
                    </a:p>
                    <a:p>
                      <a:pPr marL="463550" algn="l" rtl="0" eaLnBrk="0">
                        <a:lnSpc>
                          <a:spcPct val="90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Power supply adapter, power supply cord, data cable</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12090">
                <a:tc>
                  <a:txBody>
                    <a:bodyPr/>
                    <a:lstStyle/>
                    <a:p>
                      <a:pPr algn="l" rtl="0" eaLnBrk="0">
                        <a:lnSpc>
                          <a:spcPct val="106000"/>
                        </a:lnSpc>
                      </a:pPr>
                      <a:endParaRPr lang="en-US" altLang="en-US" sz="3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Whether the third-party development is supported</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03000"/>
                        </a:lnSpc>
                      </a:pPr>
                      <a:endParaRPr lang="en-US" altLang="en-US" sz="300" dirty="0"/>
                    </a:p>
                    <a:p>
                      <a:pPr marL="896620" algn="l" rtl="0" eaLnBrk="0">
                        <a:lnSpc>
                          <a:spcPct val="85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yes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5740">
                <a:tc>
                  <a:txBody>
                    <a:bodyPr/>
                    <a:lstStyle/>
                    <a:p>
                      <a:pPr algn="l" rtl="0" eaLnBrk="0">
                        <a:lnSpc>
                          <a:spcPct val="138000"/>
                        </a:lnSpc>
                      </a:pPr>
                      <a:endParaRPr lang="en-US" altLang="en-US" sz="2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language</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30000"/>
                        </a:lnSpc>
                      </a:pPr>
                      <a:endParaRPr lang="en-US" altLang="en-US" sz="200" dirty="0"/>
                    </a:p>
                    <a:p>
                      <a:pPr marL="622300" algn="l" rtl="0" eaLnBrk="0">
                        <a:lnSpc>
                          <a:spcPct val="91000"/>
                        </a:lnSpc>
                        <a:spcBef>
                          <a:spcPts val="0"/>
                        </a:spcBef>
                      </a:pPr>
                      <a:r>
                        <a:rPr sz="600" kern="0" spc="-30" dirty="0">
                          <a:solidFill>
                            <a:srgbClr val="030303">
                              <a:alpha val="100000"/>
                            </a:srgbClr>
                          </a:solidFill>
                          <a:latin typeface="微软雅黑" panose="020B0503020204020204" charset="-122"/>
                          <a:ea typeface="微软雅黑" panose="020B0503020204020204" charset="-122"/>
                          <a:cs typeface="微软雅黑" panose="020B0503020204020204" charset="-122"/>
                        </a:rPr>
                        <a:t>C/C++/C#/Python</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03200">
                <a:tc>
                  <a:txBody>
                    <a:bodyPr/>
                    <a:lstStyle/>
                    <a:p>
                      <a:pPr algn="l" rtl="0" eaLnBrk="0">
                        <a:lnSpc>
                          <a:spcPct val="131000"/>
                        </a:lnSpc>
                      </a:pPr>
                      <a:endParaRPr lang="en-US" altLang="en-US" sz="200" dirty="0"/>
                    </a:p>
                    <a:p>
                      <a:pPr marL="165735" algn="l" rtl="0" eaLnBrk="0">
                        <a:lnSpc>
                          <a:spcPct val="90000"/>
                        </a:lnSpc>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Supported development platform</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12000"/>
                        </a:lnSpc>
                      </a:pPr>
                      <a:endParaRPr lang="en-US" altLang="en-US" sz="300" dirty="0"/>
                    </a:p>
                    <a:p>
                      <a:pPr marL="663575" algn="l" rtl="0" eaLnBrk="0">
                        <a:lnSpc>
                          <a:spcPct val="96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Linux/Windows</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r h="238125">
                <a:tc>
                  <a:txBody>
                    <a:bodyPr/>
                    <a:lstStyle/>
                    <a:p>
                      <a:pPr algn="l" rtl="0" eaLnBrk="0">
                        <a:lnSpc>
                          <a:spcPct val="119000"/>
                        </a:lnSpc>
                      </a:pPr>
                      <a:endParaRPr lang="en-US" altLang="en-US" sz="200" dirty="0"/>
                    </a:p>
                    <a:p>
                      <a:pPr marL="165735" algn="l" rtl="0" eaLnBrk="0">
                        <a:lnSpc>
                          <a:spcPct val="90000"/>
                        </a:lnSpc>
                        <a:spcBef>
                          <a:spcPts val="0"/>
                        </a:spcBef>
                      </a:pPr>
                      <a:r>
                        <a:rPr sz="6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Adapt to the third-party software library</a:t>
                      </a:r>
                      <a:endParaRPr lang="en-US" altLang="en-US" sz="600" dirty="0"/>
                    </a:p>
                  </a:txBody>
                  <a:tcPr marL="0" marR="0" marT="0" marB="0" vert="horz" anchor="ctr" anchorCtr="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c>
                  <a:txBody>
                    <a:bodyPr/>
                    <a:lstStyle/>
                    <a:p>
                      <a:pPr algn="l" rtl="0" eaLnBrk="0">
                        <a:lnSpc>
                          <a:spcPct val="128000"/>
                        </a:lnSpc>
                      </a:pPr>
                      <a:endParaRPr lang="en-US" altLang="en-US" sz="200" dirty="0"/>
                    </a:p>
                    <a:p>
                      <a:pPr marL="220980" algn="l" rtl="0" eaLnBrk="0">
                        <a:lnSpc>
                          <a:spcPct val="91000"/>
                        </a:lnSpc>
                        <a:spcBef>
                          <a:spcPts val="0"/>
                        </a:spcBef>
                      </a:pPr>
                      <a:r>
                        <a:rPr sz="600" kern="0" spc="-10" dirty="0">
                          <a:solidFill>
                            <a:srgbClr val="030303">
                              <a:alpha val="100000"/>
                            </a:srgbClr>
                          </a:solidFill>
                          <a:latin typeface="微软雅黑" panose="020B0503020204020204" charset="-122"/>
                          <a:ea typeface="微软雅黑" panose="020B0503020204020204" charset="-122"/>
                          <a:cs typeface="微软雅黑" panose="020B0503020204020204" charset="-122"/>
                        </a:rPr>
                        <a:t>Halcon/OpenCV/Open3D/PCL/VisionPro</a:t>
                      </a:r>
                      <a:endParaRPr lang="en-US" altLang="en-US" sz="600" dirty="0"/>
                    </a:p>
                  </a:txBody>
                  <a:tcPr marL="0" marR="0" marT="0" marB="0" vert="horz" anchor="ctr" anchorCtr="0">
                    <a:lnL w="6350" cap="flat" cmpd="sng" algn="ctr">
                      <a:solidFill>
                        <a:srgbClr val="231F20"/>
                      </a:solidFill>
                      <a:prstDash val="solid"/>
                      <a:round/>
                      <a:headEnd type="none" w="med" len="med"/>
                      <a:tailEnd type="none" w="med" len="med"/>
                    </a:lnL>
                    <a:lnR w="3175"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solidFill>
                      <a:srgbClr val="F6F7F7"/>
                    </a:solidFill>
                  </a:tcPr>
                </a:tc>
              </a:tr>
            </a:tbl>
          </a:graphicData>
        </a:graphic>
      </p:graphicFrame>
      <p:pic>
        <p:nvPicPr>
          <p:cNvPr id="948" name="picture 948"/>
          <p:cNvPicPr>
            <a:picLocks noChangeAspect="1"/>
          </p:cNvPicPr>
          <p:nvPr/>
        </p:nvPicPr>
        <p:blipFill>
          <a:blip r:embed="rId2"/>
          <a:stretch>
            <a:fillRect/>
          </a:stretch>
        </p:blipFill>
        <p:spPr>
          <a:xfrm rot="21600000">
            <a:off x="2473662" y="5896009"/>
            <a:ext cx="142100" cy="2549171"/>
          </a:xfrm>
          <a:prstGeom prst="rect">
            <a:avLst/>
          </a:prstGeom>
        </p:spPr>
      </p:pic>
      <p:pic>
        <p:nvPicPr>
          <p:cNvPr id="950" name="picture 950"/>
          <p:cNvPicPr>
            <a:picLocks noChangeAspect="1"/>
          </p:cNvPicPr>
          <p:nvPr/>
        </p:nvPicPr>
        <p:blipFill>
          <a:blip r:embed="rId3"/>
          <a:stretch>
            <a:fillRect/>
          </a:stretch>
        </p:blipFill>
        <p:spPr>
          <a:xfrm rot="21600000">
            <a:off x="918681" y="5970371"/>
            <a:ext cx="1641105" cy="2692641"/>
          </a:xfrm>
          <a:prstGeom prst="rect">
            <a:avLst/>
          </a:prstGeom>
        </p:spPr>
      </p:pic>
      <p:pic>
        <p:nvPicPr>
          <p:cNvPr id="952" name="picture 952"/>
          <p:cNvPicPr>
            <a:picLocks noChangeAspect="1"/>
          </p:cNvPicPr>
          <p:nvPr/>
        </p:nvPicPr>
        <p:blipFill>
          <a:blip r:embed="rId4"/>
          <a:stretch>
            <a:fillRect/>
          </a:stretch>
        </p:blipFill>
        <p:spPr>
          <a:xfrm rot="21600000">
            <a:off x="918629" y="5896027"/>
            <a:ext cx="1568348" cy="2766985"/>
          </a:xfrm>
          <a:prstGeom prst="rect">
            <a:avLst/>
          </a:prstGeom>
        </p:spPr>
      </p:pic>
      <p:pic>
        <p:nvPicPr>
          <p:cNvPr id="954" name="picture 954"/>
          <p:cNvPicPr>
            <a:picLocks noChangeAspect="1"/>
          </p:cNvPicPr>
          <p:nvPr/>
        </p:nvPicPr>
        <p:blipFill>
          <a:blip r:embed="rId5"/>
          <a:stretch>
            <a:fillRect/>
          </a:stretch>
        </p:blipFill>
        <p:spPr>
          <a:xfrm rot="21600000">
            <a:off x="437680" y="3179839"/>
            <a:ext cx="2118525" cy="1010716"/>
          </a:xfrm>
          <a:prstGeom prst="rect">
            <a:avLst/>
          </a:prstGeom>
        </p:spPr>
      </p:pic>
      <p:pic>
        <p:nvPicPr>
          <p:cNvPr id="956" name="picture 956"/>
          <p:cNvPicPr>
            <a:picLocks noChangeAspect="1"/>
          </p:cNvPicPr>
          <p:nvPr/>
        </p:nvPicPr>
        <p:blipFill>
          <a:blip r:embed="rId6"/>
          <a:stretch>
            <a:fillRect/>
          </a:stretch>
        </p:blipFill>
        <p:spPr>
          <a:xfrm rot="21600000">
            <a:off x="4895773" y="3181134"/>
            <a:ext cx="2118537" cy="1010704"/>
          </a:xfrm>
          <a:prstGeom prst="rect">
            <a:avLst/>
          </a:prstGeom>
        </p:spPr>
      </p:pic>
      <p:pic>
        <p:nvPicPr>
          <p:cNvPr id="958" name="picture 958"/>
          <p:cNvPicPr>
            <a:picLocks noChangeAspect="1"/>
          </p:cNvPicPr>
          <p:nvPr/>
        </p:nvPicPr>
        <p:blipFill>
          <a:blip r:embed="rId7"/>
          <a:stretch>
            <a:fillRect/>
          </a:stretch>
        </p:blipFill>
        <p:spPr>
          <a:xfrm rot="21600000">
            <a:off x="2666479" y="3181134"/>
            <a:ext cx="2118512" cy="1010704"/>
          </a:xfrm>
          <a:prstGeom prst="rect">
            <a:avLst/>
          </a:prstGeom>
        </p:spPr>
      </p:pic>
      <p:sp>
        <p:nvSpPr>
          <p:cNvPr id="960" name="textbox 960"/>
          <p:cNvSpPr/>
          <p:nvPr/>
        </p:nvSpPr>
        <p:spPr>
          <a:xfrm>
            <a:off x="0" y="423999"/>
            <a:ext cx="5726429" cy="296545"/>
          </a:xfrm>
          <a:prstGeom prst="rect">
            <a:avLst/>
          </a:prstGeom>
          <a:solidFill>
            <a:srgbClr val="EE1C28"/>
          </a:solidFill>
        </p:spPr>
        <p:txBody>
          <a:bodyPr vert="horz" wrap="square" lIns="0" tIns="0" rIns="0" bIns="0"/>
          <a:lstStyle/>
          <a:p>
            <a:pPr algn="l" rtl="0" eaLnBrk="0">
              <a:lnSpc>
                <a:spcPct val="102000"/>
              </a:lnSpc>
            </a:pPr>
            <a:endParaRPr lang="en-US" altLang="en-US" sz="500" dirty="0"/>
          </a:p>
          <a:p>
            <a:pPr marL="427990" algn="l" rtl="0" eaLnBrk="0">
              <a:lnSpc>
                <a:spcPct val="87000"/>
              </a:lnSpc>
              <a:spcBef>
                <a:spcPts val="5"/>
              </a:spcBef>
            </a:pP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Professional </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3D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rea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canner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b</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uilt for </a:t>
            </a:r>
            <a:r>
              <a:rPr lang="en-US"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c</a:t>
            </a:r>
            <a:r>
              <a:rPr sz="12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raftsmanship</a:t>
            </a:r>
            <a:endParaRPr lang="en-US" altLang="en-US" sz="1200" dirty="0"/>
          </a:p>
        </p:txBody>
      </p:sp>
      <p:sp>
        <p:nvSpPr>
          <p:cNvPr id="962" name="textbox 962"/>
          <p:cNvSpPr/>
          <p:nvPr/>
        </p:nvSpPr>
        <p:spPr>
          <a:xfrm>
            <a:off x="763270" y="1548130"/>
            <a:ext cx="1969135" cy="942340"/>
          </a:xfrm>
          <a:prstGeom prst="rect">
            <a:avLst/>
          </a:prstGeom>
        </p:spPr>
        <p:txBody>
          <a:bodyPr vert="horz" wrap="square" lIns="0" tIns="0" rIns="0" bIns="0"/>
          <a:lstStyle/>
          <a:p>
            <a:pPr algn="l" rtl="0" eaLnBrk="0">
              <a:lnSpc>
                <a:spcPct val="148000"/>
              </a:lnSpc>
            </a:pPr>
            <a:r>
              <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rPr>
              <a:t>Ultra high precision</a:t>
            </a:r>
            <a:endParaRPr sz="1200" b="1" kern="0" spc="15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48000"/>
              </a:lnSpc>
            </a:pPr>
            <a:endParaRPr lang="en-US" altLang="en-US" sz="400" dirty="0"/>
          </a:p>
          <a:p>
            <a:pPr algn="l" rtl="0" eaLnBrk="0">
              <a:lnSpc>
                <a:spcPct val="103000"/>
              </a:lnSpc>
            </a:pPr>
            <a:r>
              <a:rPr sz="9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Self-developed machine vision high-precision calibration algorithm, single point repeat accuracy as high as 6 μ m.</a:t>
            </a:r>
            <a:endParaRPr lang="en-US" altLang="en-US" sz="900" dirty="0"/>
          </a:p>
        </p:txBody>
      </p:sp>
      <p:pic>
        <p:nvPicPr>
          <p:cNvPr id="964" name="picture 964"/>
          <p:cNvPicPr>
            <a:picLocks noChangeAspect="1"/>
          </p:cNvPicPr>
          <p:nvPr/>
        </p:nvPicPr>
        <p:blipFill>
          <a:blip r:embed="rId8"/>
          <a:stretch>
            <a:fillRect/>
          </a:stretch>
        </p:blipFill>
        <p:spPr>
          <a:xfrm rot="21600000">
            <a:off x="471366" y="1598783"/>
            <a:ext cx="206834" cy="231213"/>
          </a:xfrm>
          <a:prstGeom prst="rect">
            <a:avLst/>
          </a:prstGeom>
        </p:spPr>
      </p:pic>
      <p:sp>
        <p:nvSpPr>
          <p:cNvPr id="966" name="textbox 966"/>
          <p:cNvSpPr/>
          <p:nvPr/>
        </p:nvSpPr>
        <p:spPr>
          <a:xfrm>
            <a:off x="5396230" y="1621790"/>
            <a:ext cx="1731010" cy="1146810"/>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1000"/>
              </a:lnSpc>
            </a:pPr>
            <a:r>
              <a:rPr lang="en-US"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A</a:t>
            </a:r>
            <a:r>
              <a:rPr sz="1200" b="1" kern="0" spc="140" dirty="0">
                <a:solidFill>
                  <a:srgbClr val="231F20">
                    <a:alpha val="100000"/>
                  </a:srgbClr>
                </a:solidFill>
                <a:latin typeface="微软雅黑" panose="020B0503020204020204" charset="-122"/>
                <a:ea typeface="微软雅黑" panose="020B0503020204020204" charset="-122"/>
                <a:cs typeface="微软雅黑" panose="020B0503020204020204" charset="-122"/>
              </a:rPr>
              <a:t>nti-interference</a:t>
            </a:r>
            <a:endParaRPr lang="en-US" altLang="en-US" sz="1200" dirty="0"/>
          </a:p>
          <a:p>
            <a:pPr algn="l" rtl="0" eaLnBrk="0">
              <a:lnSpc>
                <a:spcPct val="104000"/>
              </a:lnSpc>
            </a:pPr>
            <a:endParaRPr lang="en-US" altLang="en-US" sz="700" dirty="0"/>
          </a:p>
          <a:p>
            <a:pPr algn="l" rtl="0" eaLnBrk="0" fontAlgn="auto">
              <a:lnSpc>
                <a:spcPct val="103000"/>
              </a:lnSpc>
              <a:spcBef>
                <a:spcPts val="0"/>
              </a:spcBef>
              <a:buClrTx/>
              <a:buSzTx/>
              <a:buFontTx/>
            </a:pPr>
            <a:r>
              <a:rPr sz="9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HDR dynamic point cloud synthesis technology to effectively handle the presence of both black and bright white.</a:t>
            </a:r>
            <a:endParaRPr sz="9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968" name="picture 968"/>
          <p:cNvPicPr>
            <a:picLocks noChangeAspect="1"/>
          </p:cNvPicPr>
          <p:nvPr/>
        </p:nvPicPr>
        <p:blipFill>
          <a:blip r:embed="rId9"/>
          <a:stretch>
            <a:fillRect/>
          </a:stretch>
        </p:blipFill>
        <p:spPr>
          <a:xfrm rot="21600000">
            <a:off x="6423550" y="9303301"/>
            <a:ext cx="698836" cy="698835"/>
          </a:xfrm>
          <a:prstGeom prst="rect">
            <a:avLst/>
          </a:prstGeom>
        </p:spPr>
      </p:pic>
      <p:sp>
        <p:nvSpPr>
          <p:cNvPr id="970" name="textbox 970"/>
          <p:cNvSpPr/>
          <p:nvPr/>
        </p:nvSpPr>
        <p:spPr>
          <a:xfrm>
            <a:off x="3107055" y="1877060"/>
            <a:ext cx="1604645" cy="331470"/>
          </a:xfrm>
          <a:prstGeom prst="rect">
            <a:avLst/>
          </a:prstGeom>
        </p:spPr>
        <p:txBody>
          <a:bodyPr vert="horz" wrap="square" lIns="0" tIns="0" rIns="0" bIns="0"/>
          <a:lstStyle/>
          <a:p>
            <a:pPr indent="0" algn="l" rtl="0" eaLnBrk="0" fontAlgn="auto">
              <a:lnSpc>
                <a:spcPct val="119000"/>
              </a:lnSpc>
            </a:pPr>
            <a:endParaRPr lang="en-US" altLang="en-US" sz="100" dirty="0"/>
          </a:p>
          <a:p>
            <a:pPr algn="l" rtl="0" eaLnBrk="0" fontAlgn="auto">
              <a:lnSpc>
                <a:spcPct val="103000"/>
              </a:lnSpc>
              <a:buClrTx/>
              <a:buSzTx/>
              <a:buFontTx/>
            </a:pPr>
            <a:r>
              <a:rPr sz="9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rPr>
              <a:t>2D images and 3D point clouds can be output at one time for facilitate detection of applications.</a:t>
            </a:r>
            <a:endParaRPr sz="900" kern="0" spc="9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972" name="picture 972"/>
          <p:cNvPicPr>
            <a:picLocks noChangeAspect="1"/>
          </p:cNvPicPr>
          <p:nvPr/>
        </p:nvPicPr>
        <p:blipFill>
          <a:blip r:embed="rId10"/>
          <a:stretch>
            <a:fillRect/>
          </a:stretch>
        </p:blipFill>
        <p:spPr>
          <a:xfrm rot="21600000">
            <a:off x="1460054" y="8146154"/>
            <a:ext cx="993724" cy="181089"/>
          </a:xfrm>
          <a:prstGeom prst="rect">
            <a:avLst/>
          </a:prstGeom>
        </p:spPr>
      </p:pic>
      <p:grpSp>
        <p:nvGrpSpPr>
          <p:cNvPr id="32" name="group 32"/>
          <p:cNvGrpSpPr/>
          <p:nvPr/>
        </p:nvGrpSpPr>
        <p:grpSpPr>
          <a:xfrm rot="21600000">
            <a:off x="891937" y="7960423"/>
            <a:ext cx="579424" cy="742873"/>
            <a:chOff x="0" y="0"/>
            <a:chExt cx="579424" cy="742873"/>
          </a:xfrm>
        </p:grpSpPr>
        <p:pic>
          <p:nvPicPr>
            <p:cNvPr id="974" name="picture 974"/>
            <p:cNvPicPr>
              <a:picLocks noChangeAspect="1"/>
            </p:cNvPicPr>
            <p:nvPr/>
          </p:nvPicPr>
          <p:blipFill>
            <a:blip r:embed="rId11"/>
            <a:stretch>
              <a:fillRect/>
            </a:stretch>
          </p:blipFill>
          <p:spPr>
            <a:xfrm rot="21600000">
              <a:off x="23745" y="21768"/>
              <a:ext cx="470150" cy="691041"/>
            </a:xfrm>
            <a:prstGeom prst="rect">
              <a:avLst/>
            </a:prstGeom>
          </p:spPr>
        </p:pic>
        <p:pic>
          <p:nvPicPr>
            <p:cNvPr id="976" name="picture 976"/>
            <p:cNvPicPr>
              <a:picLocks noChangeAspect="1"/>
            </p:cNvPicPr>
            <p:nvPr/>
          </p:nvPicPr>
          <p:blipFill>
            <a:blip r:embed="rId12"/>
            <a:stretch>
              <a:fillRect/>
            </a:stretch>
          </p:blipFill>
          <p:spPr>
            <a:xfrm rot="21600000">
              <a:off x="477414" y="336602"/>
              <a:ext cx="102010" cy="36481"/>
            </a:xfrm>
            <a:prstGeom prst="rect">
              <a:avLst/>
            </a:prstGeom>
          </p:spPr>
        </p:pic>
        <p:sp>
          <p:nvSpPr>
            <p:cNvPr id="978" name="rect"/>
            <p:cNvSpPr/>
            <p:nvPr/>
          </p:nvSpPr>
          <p:spPr>
            <a:xfrm>
              <a:off x="0" y="226302"/>
              <a:ext cx="42837" cy="46024"/>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980" name="rect"/>
            <p:cNvSpPr/>
            <p:nvPr/>
          </p:nvSpPr>
          <p:spPr>
            <a:xfrm>
              <a:off x="413580" y="696849"/>
              <a:ext cx="42837" cy="46024"/>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982" name="rect"/>
            <p:cNvSpPr/>
            <p:nvPr/>
          </p:nvSpPr>
          <p:spPr>
            <a:xfrm>
              <a:off x="86644" y="0"/>
              <a:ext cx="41617" cy="34798"/>
            </a:xfrm>
            <a:prstGeom prst="rect">
              <a:avLst/>
            </a:prstGeom>
            <a:solidFill>
              <a:srgbClr val="D92628">
                <a:alpha val="100000"/>
              </a:srgbClr>
            </a:solidFill>
            <a:ln cap="flat">
              <a:noFill/>
              <a:prstDash val="solid"/>
              <a:miter lim="0"/>
            </a:ln>
          </p:spPr>
          <p:txBody>
            <a:bodyPr rtlCol="0"/>
            <a:lstStyle/>
            <a:p>
              <a:pPr algn="ctr"/>
              <a:endParaRPr lang="zh-CN" altLang="en-US"/>
            </a:p>
          </p:txBody>
        </p:sp>
      </p:grpSp>
      <p:pic>
        <p:nvPicPr>
          <p:cNvPr id="984" name="picture 984"/>
          <p:cNvPicPr>
            <a:picLocks noChangeAspect="1"/>
          </p:cNvPicPr>
          <p:nvPr/>
        </p:nvPicPr>
        <p:blipFill>
          <a:blip r:embed="rId13"/>
          <a:stretch>
            <a:fillRect/>
          </a:stretch>
        </p:blipFill>
        <p:spPr>
          <a:xfrm rot="21600000">
            <a:off x="1353457" y="5281140"/>
            <a:ext cx="738152" cy="507597"/>
          </a:xfrm>
          <a:prstGeom prst="rect">
            <a:avLst/>
          </a:prstGeom>
        </p:spPr>
      </p:pic>
      <p:grpSp>
        <p:nvGrpSpPr>
          <p:cNvPr id="34" name="group 34"/>
          <p:cNvGrpSpPr/>
          <p:nvPr/>
        </p:nvGrpSpPr>
        <p:grpSpPr>
          <a:xfrm rot="21600000">
            <a:off x="395931" y="1124998"/>
            <a:ext cx="1280198" cy="365760"/>
            <a:chOff x="-28575" y="0"/>
            <a:chExt cx="1280198" cy="365760"/>
          </a:xfrm>
        </p:grpSpPr>
        <p:pic>
          <p:nvPicPr>
            <p:cNvPr id="986" name="picture 986"/>
            <p:cNvPicPr>
              <a:picLocks noChangeAspect="1"/>
            </p:cNvPicPr>
            <p:nvPr/>
          </p:nvPicPr>
          <p:blipFill>
            <a:blip r:embed="rId14"/>
            <a:stretch>
              <a:fillRect/>
            </a:stretch>
          </p:blipFill>
          <p:spPr>
            <a:xfrm rot="21600000">
              <a:off x="0" y="0"/>
              <a:ext cx="1251623" cy="295923"/>
            </a:xfrm>
            <a:prstGeom prst="rect">
              <a:avLst/>
            </a:prstGeom>
          </p:spPr>
        </p:pic>
        <p:sp>
          <p:nvSpPr>
            <p:cNvPr id="988" name="textbox 988"/>
            <p:cNvSpPr/>
            <p:nvPr/>
          </p:nvSpPr>
          <p:spPr>
            <a:xfrm>
              <a:off x="-28575" y="24765"/>
              <a:ext cx="1277619" cy="340995"/>
            </a:xfrm>
            <a:prstGeom prst="rect">
              <a:avLst/>
            </a:prstGeom>
          </p:spPr>
          <p:txBody>
            <a:bodyPr vert="horz" wrap="square" lIns="0" tIns="0" rIns="0" bIns="0"/>
            <a:lstStyle/>
            <a:p>
              <a:pPr algn="l" rtl="0" eaLnBrk="0">
                <a:lnSpc>
                  <a:spcPct val="103000"/>
                </a:lnSpc>
              </a:pPr>
              <a:endParaRPr lang="en-US" altLang="en-US" sz="400" dirty="0"/>
            </a:p>
            <a:p>
              <a:pPr marL="172720" algn="l" rtl="0" eaLnBrk="0">
                <a:lnSpc>
                  <a:spcPct val="87000"/>
                </a:lnSpc>
                <a:spcBef>
                  <a:spcPts val="5"/>
                </a:spcBef>
              </a:pPr>
              <a:r>
                <a:rPr lang="en-US"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C</a:t>
              </a:r>
              <a:r>
                <a:rPr sz="8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ore advantage</a:t>
              </a:r>
              <a:endParaRPr lang="en-US" altLang="en-US" sz="800" dirty="0"/>
            </a:p>
          </p:txBody>
        </p:sp>
      </p:grpSp>
      <p:grpSp>
        <p:nvGrpSpPr>
          <p:cNvPr id="36" name="group 36"/>
          <p:cNvGrpSpPr/>
          <p:nvPr/>
        </p:nvGrpSpPr>
        <p:grpSpPr>
          <a:xfrm rot="21600000">
            <a:off x="310206" y="2699700"/>
            <a:ext cx="1365923" cy="373379"/>
            <a:chOff x="-114300" y="0"/>
            <a:chExt cx="1365923" cy="373379"/>
          </a:xfrm>
        </p:grpSpPr>
        <p:pic>
          <p:nvPicPr>
            <p:cNvPr id="990" name="picture 990"/>
            <p:cNvPicPr>
              <a:picLocks noChangeAspect="1"/>
            </p:cNvPicPr>
            <p:nvPr/>
          </p:nvPicPr>
          <p:blipFill>
            <a:blip r:embed="rId15"/>
            <a:stretch>
              <a:fillRect/>
            </a:stretch>
          </p:blipFill>
          <p:spPr>
            <a:xfrm rot="21600000">
              <a:off x="0" y="0"/>
              <a:ext cx="1251623" cy="295923"/>
            </a:xfrm>
            <a:prstGeom prst="rect">
              <a:avLst/>
            </a:prstGeom>
          </p:spPr>
        </p:pic>
        <p:sp>
          <p:nvSpPr>
            <p:cNvPr id="992" name="textbox 992"/>
            <p:cNvSpPr/>
            <p:nvPr/>
          </p:nvSpPr>
          <p:spPr>
            <a:xfrm>
              <a:off x="-114300" y="31750"/>
              <a:ext cx="1277619" cy="341629"/>
            </a:xfrm>
            <a:prstGeom prst="rect">
              <a:avLst/>
            </a:prstGeom>
          </p:spPr>
          <p:txBody>
            <a:bodyPr vert="horz" wrap="square" lIns="0" tIns="0" rIns="0" bIns="0"/>
            <a:lstStyle/>
            <a:p>
              <a:pPr algn="l" rtl="0" eaLnBrk="0">
                <a:lnSpc>
                  <a:spcPct val="106000"/>
                </a:lnSpc>
              </a:pPr>
              <a:endParaRPr lang="en-US" altLang="en-US" sz="400" dirty="0"/>
            </a:p>
            <a:p>
              <a:pPr marL="177165" algn="l" rtl="0" eaLnBrk="0">
                <a:lnSpc>
                  <a:spcPct val="87000"/>
                </a:lnSpc>
                <a:spcBef>
                  <a:spcPts val="0"/>
                </a:spcBef>
              </a:pPr>
              <a:r>
                <a:rPr sz="8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Point cloud display</a:t>
              </a:r>
              <a:endParaRPr lang="en-US" altLang="en-US" sz="800" dirty="0"/>
            </a:p>
          </p:txBody>
        </p:sp>
      </p:grpSp>
      <p:sp>
        <p:nvSpPr>
          <p:cNvPr id="994" name="textbox 994"/>
          <p:cNvSpPr/>
          <p:nvPr/>
        </p:nvSpPr>
        <p:spPr>
          <a:xfrm>
            <a:off x="2807970" y="1582420"/>
            <a:ext cx="2047240" cy="285750"/>
          </a:xfrm>
          <a:prstGeom prst="rect">
            <a:avLst/>
          </a:prstGeom>
        </p:spPr>
        <p:txBody>
          <a:bodyPr vert="horz" wrap="square" lIns="0" tIns="0" rIns="0" bIns="0"/>
          <a:lstStyle/>
          <a:p>
            <a:pPr algn="l" rtl="0" eaLnBrk="0">
              <a:lnSpc>
                <a:spcPct val="140000"/>
              </a:lnSpc>
            </a:pPr>
            <a:endParaRPr lang="en-US" altLang="en-US" sz="200" dirty="0"/>
          </a:p>
          <a:p>
            <a:pPr marL="253365" algn="l" rtl="0" eaLnBrk="0">
              <a:lnSpc>
                <a:spcPct val="89000"/>
              </a:lnSpc>
              <a:tabLst>
                <a:tab pos="375920" algn="l"/>
              </a:tabLst>
            </a:pPr>
            <a:r>
              <a:rPr sz="1200" b="1" kern="0" spc="50" dirty="0">
                <a:solidFill>
                  <a:srgbClr val="231F20">
                    <a:alpha val="100000"/>
                  </a:srgbClr>
                </a:solidFill>
                <a:latin typeface="微软雅黑" panose="020B0503020204020204" charset="-122"/>
                <a:ea typeface="微软雅黑" panose="020B0503020204020204" charset="-122"/>
                <a:cs typeface="微软雅黑" panose="020B0503020204020204" charset="-122"/>
              </a:rPr>
              <a:t>2D + 3D imaging</a:t>
            </a:r>
            <a:endParaRPr lang="en-US" altLang="en-US" sz="1200" b="1" kern="0" spc="50" dirty="0">
              <a:solidFill>
                <a:srgbClr val="231F2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996" name="picture 996"/>
          <p:cNvPicPr>
            <a:picLocks noChangeAspect="1"/>
          </p:cNvPicPr>
          <p:nvPr/>
        </p:nvPicPr>
        <p:blipFill>
          <a:blip r:embed="rId16"/>
          <a:stretch>
            <a:fillRect/>
          </a:stretch>
        </p:blipFill>
        <p:spPr>
          <a:xfrm rot="21600000">
            <a:off x="2750700" y="1594921"/>
            <a:ext cx="240957" cy="241134"/>
          </a:xfrm>
          <a:prstGeom prst="rect">
            <a:avLst/>
          </a:prstGeom>
        </p:spPr>
      </p:pic>
      <p:pic>
        <p:nvPicPr>
          <p:cNvPr id="998" name="picture 998"/>
          <p:cNvPicPr>
            <a:picLocks noChangeAspect="1"/>
          </p:cNvPicPr>
          <p:nvPr/>
        </p:nvPicPr>
        <p:blipFill>
          <a:blip r:embed="rId17"/>
          <a:stretch>
            <a:fillRect/>
          </a:stretch>
        </p:blipFill>
        <p:spPr>
          <a:xfrm rot="21600000">
            <a:off x="1421700" y="8487552"/>
            <a:ext cx="1109218" cy="215023"/>
          </a:xfrm>
          <a:prstGeom prst="rect">
            <a:avLst/>
          </a:prstGeom>
        </p:spPr>
      </p:pic>
      <p:sp>
        <p:nvSpPr>
          <p:cNvPr id="1000" name="textbox 1000"/>
          <p:cNvSpPr/>
          <p:nvPr/>
        </p:nvSpPr>
        <p:spPr>
          <a:xfrm>
            <a:off x="4379161" y="9598273"/>
            <a:ext cx="1637029" cy="160020"/>
          </a:xfrm>
          <a:prstGeom prst="rect">
            <a:avLst/>
          </a:prstGeom>
        </p:spPr>
        <p:txBody>
          <a:bodyPr vert="horz" wrap="square" lIns="0" tIns="0" rIns="0" bIns="0"/>
          <a:lstStyle/>
          <a:p>
            <a:pPr algn="l" rtl="0" eaLnBrk="0">
              <a:lnSpc>
                <a:spcPct val="166000"/>
              </a:lnSpc>
            </a:pPr>
            <a:endParaRPr lang="en-US" altLang="en-US" sz="100" dirty="0"/>
          </a:p>
          <a:p>
            <a:pPr marL="142875" algn="l" rtl="0" eaLnBrk="0">
              <a:lnSpc>
                <a:spcPct val="66000"/>
              </a:lnSpc>
              <a:tabLst>
                <a:tab pos="243840" algn="l"/>
              </a:tabLst>
            </a:pPr>
            <a:r>
              <a:rPr sz="1000" kern="0" spc="140" dirty="0">
                <a:solidFill>
                  <a:srgbClr val="231F20">
                    <a:alpha val="100000"/>
                  </a:srgbClr>
                </a:solidFill>
                <a:latin typeface="Arial" panose="020B0604020202020204"/>
                <a:ea typeface="Arial" panose="020B0604020202020204"/>
                <a:cs typeface="Arial" panose="020B0604020202020204"/>
              </a:rPr>
              <a:t>sales@rvbust.com</a:t>
            </a:r>
            <a:endParaRPr lang="en-US" altLang="en-US" sz="1000" dirty="0"/>
          </a:p>
        </p:txBody>
      </p:sp>
      <p:pic>
        <p:nvPicPr>
          <p:cNvPr id="1002" name="picture 1002"/>
          <p:cNvPicPr>
            <a:picLocks noChangeAspect="1"/>
          </p:cNvPicPr>
          <p:nvPr/>
        </p:nvPicPr>
        <p:blipFill>
          <a:blip r:embed="rId18"/>
          <a:stretch>
            <a:fillRect/>
          </a:stretch>
        </p:blipFill>
        <p:spPr>
          <a:xfrm rot="21600000">
            <a:off x="4309311" y="9610973"/>
            <a:ext cx="130530" cy="130505"/>
          </a:xfrm>
          <a:prstGeom prst="rect">
            <a:avLst/>
          </a:prstGeom>
        </p:spPr>
      </p:pic>
      <p:sp>
        <p:nvSpPr>
          <p:cNvPr id="1004" name="textbox 1004"/>
          <p:cNvSpPr/>
          <p:nvPr/>
        </p:nvSpPr>
        <p:spPr>
          <a:xfrm>
            <a:off x="497848" y="9598273"/>
            <a:ext cx="1635125" cy="185420"/>
          </a:xfrm>
          <a:prstGeom prst="rect">
            <a:avLst/>
          </a:prstGeom>
        </p:spPr>
        <p:txBody>
          <a:bodyPr vert="horz" wrap="square" lIns="0" tIns="0" rIns="0" bIns="0"/>
          <a:lstStyle/>
          <a:p>
            <a:pPr algn="l" rtl="0" eaLnBrk="0">
              <a:lnSpc>
                <a:spcPct val="179000"/>
              </a:lnSpc>
            </a:pPr>
            <a:endParaRPr lang="en-US" altLang="en-US" sz="100" dirty="0"/>
          </a:p>
          <a:p>
            <a:pPr marL="142875" algn="l" rtl="0" eaLnBrk="0">
              <a:lnSpc>
                <a:spcPct val="81000"/>
              </a:lnSpc>
              <a:tabLst>
                <a:tab pos="238125" algn="l"/>
              </a:tabLst>
            </a:pPr>
            <a:r>
              <a:rPr sz="1000" kern="0" spc="140" dirty="0">
                <a:solidFill>
                  <a:srgbClr val="231F20">
                    <a:alpha val="100000"/>
                  </a:srgbClr>
                </a:solidFill>
                <a:latin typeface="Arial" panose="020B0604020202020204"/>
                <a:ea typeface="Arial" panose="020B0604020202020204"/>
                <a:cs typeface="Arial" panose="020B0604020202020204"/>
              </a:rPr>
              <a:t>www.rvbust.com</a:t>
            </a:r>
            <a:endParaRPr lang="en-US" altLang="en-US" sz="1000" dirty="0"/>
          </a:p>
        </p:txBody>
      </p:sp>
      <p:pic>
        <p:nvPicPr>
          <p:cNvPr id="1006" name="picture 1006"/>
          <p:cNvPicPr>
            <a:picLocks noChangeAspect="1"/>
          </p:cNvPicPr>
          <p:nvPr/>
        </p:nvPicPr>
        <p:blipFill>
          <a:blip r:embed="rId19"/>
          <a:stretch>
            <a:fillRect/>
          </a:stretch>
        </p:blipFill>
        <p:spPr>
          <a:xfrm rot="21600000">
            <a:off x="427998" y="9610973"/>
            <a:ext cx="130530" cy="130505"/>
          </a:xfrm>
          <a:prstGeom prst="rect">
            <a:avLst/>
          </a:prstGeom>
        </p:spPr>
      </p:pic>
      <p:sp>
        <p:nvSpPr>
          <p:cNvPr id="1008" name="textbox 1008"/>
          <p:cNvSpPr/>
          <p:nvPr/>
        </p:nvSpPr>
        <p:spPr>
          <a:xfrm>
            <a:off x="2511262" y="6794213"/>
            <a:ext cx="516890" cy="42608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83000"/>
              </a:lnSpc>
            </a:pPr>
            <a:r>
              <a:rPr sz="800" kern="0" spc="80" dirty="0">
                <a:solidFill>
                  <a:srgbClr val="030303">
                    <a:alpha val="100000"/>
                  </a:srgbClr>
                </a:solidFill>
                <a:latin typeface="Arial" panose="020B0604020202020204"/>
                <a:ea typeface="Arial" panose="020B0604020202020204"/>
                <a:cs typeface="Arial" panose="020B0604020202020204"/>
              </a:rPr>
              <a:t>280mm</a:t>
            </a:r>
            <a:endParaRPr lang="en-US" altLang="en-US" sz="800" dirty="0"/>
          </a:p>
          <a:p>
            <a:pPr algn="l" rtl="0" eaLnBrk="0">
              <a:lnSpc>
                <a:spcPct val="109000"/>
              </a:lnSpc>
            </a:pPr>
            <a:endParaRPr lang="en-US" altLang="en-US" sz="1000" dirty="0"/>
          </a:p>
          <a:p>
            <a:pPr algn="l" rtl="0" eaLnBrk="0">
              <a:lnSpc>
                <a:spcPct val="104000"/>
              </a:lnSpc>
            </a:pPr>
            <a:endParaRPr lang="en-US" altLang="en-US" sz="200" dirty="0"/>
          </a:p>
          <a:p>
            <a:pPr algn="r" rtl="0" eaLnBrk="0">
              <a:lnSpc>
                <a:spcPct val="83000"/>
              </a:lnSpc>
              <a:spcBef>
                <a:spcPts val="0"/>
              </a:spcBef>
            </a:pPr>
            <a:r>
              <a:rPr sz="800" kern="0" spc="80" dirty="0">
                <a:solidFill>
                  <a:srgbClr val="030303">
                    <a:alpha val="100000"/>
                  </a:srgbClr>
                </a:solidFill>
                <a:latin typeface="Arial" panose="020B0604020202020204"/>
                <a:ea typeface="Arial" panose="020B0604020202020204"/>
                <a:cs typeface="Arial" panose="020B0604020202020204"/>
              </a:rPr>
              <a:t>320mm</a:t>
            </a:r>
            <a:endParaRPr lang="en-US" altLang="en-US" sz="800" dirty="0"/>
          </a:p>
        </p:txBody>
      </p:sp>
      <p:sp>
        <p:nvSpPr>
          <p:cNvPr id="1010" name="textbox 1010"/>
          <p:cNvSpPr/>
          <p:nvPr/>
        </p:nvSpPr>
        <p:spPr>
          <a:xfrm>
            <a:off x="2547856" y="9598273"/>
            <a:ext cx="1392555" cy="185420"/>
          </a:xfrm>
          <a:prstGeom prst="rect">
            <a:avLst/>
          </a:prstGeom>
        </p:spPr>
        <p:txBody>
          <a:bodyPr vert="horz" wrap="square" lIns="0" tIns="0" rIns="0" bIns="0"/>
          <a:lstStyle/>
          <a:p>
            <a:pPr algn="l" rtl="0" eaLnBrk="0">
              <a:lnSpc>
                <a:spcPct val="110000"/>
              </a:lnSpc>
            </a:pPr>
            <a:endParaRPr lang="en-US" altLang="en-US" sz="200" dirty="0"/>
          </a:p>
          <a:p>
            <a:pPr marL="142875" algn="l" rtl="0" eaLnBrk="0">
              <a:lnSpc>
                <a:spcPct val="81000"/>
              </a:lnSpc>
              <a:spcBef>
                <a:spcPts val="0"/>
              </a:spcBef>
              <a:tabLst>
                <a:tab pos="239395" algn="l"/>
              </a:tabLst>
            </a:pPr>
            <a:r>
              <a:rPr sz="1000" kern="0" spc="130" dirty="0">
                <a:solidFill>
                  <a:srgbClr val="231F20">
                    <a:alpha val="100000"/>
                  </a:srgbClr>
                </a:solidFill>
                <a:latin typeface="Arial" panose="020B0604020202020204"/>
                <a:ea typeface="Arial" panose="020B0604020202020204"/>
                <a:cs typeface="Arial" panose="020B0604020202020204"/>
              </a:rPr>
              <a:t>400 - 0419 - 900</a:t>
            </a:r>
            <a:endParaRPr lang="en-US" altLang="en-US" sz="1000" dirty="0"/>
          </a:p>
        </p:txBody>
      </p:sp>
      <p:pic>
        <p:nvPicPr>
          <p:cNvPr id="1012" name="picture 1012"/>
          <p:cNvPicPr>
            <a:picLocks noChangeAspect="1"/>
          </p:cNvPicPr>
          <p:nvPr/>
        </p:nvPicPr>
        <p:blipFill>
          <a:blip r:embed="rId20"/>
          <a:stretch>
            <a:fillRect/>
          </a:stretch>
        </p:blipFill>
        <p:spPr>
          <a:xfrm rot="21600000">
            <a:off x="2478006" y="9610973"/>
            <a:ext cx="130530" cy="130505"/>
          </a:xfrm>
          <a:prstGeom prst="rect">
            <a:avLst/>
          </a:prstGeom>
        </p:spPr>
      </p:pic>
      <p:pic>
        <p:nvPicPr>
          <p:cNvPr id="1016" name="picture 1016"/>
          <p:cNvPicPr>
            <a:picLocks noChangeAspect="1"/>
          </p:cNvPicPr>
          <p:nvPr/>
        </p:nvPicPr>
        <p:blipFill>
          <a:blip r:embed="rId21"/>
          <a:stretch>
            <a:fillRect/>
          </a:stretch>
        </p:blipFill>
        <p:spPr>
          <a:xfrm rot="21600000">
            <a:off x="1696948" y="5896026"/>
            <a:ext cx="391134" cy="435584"/>
          </a:xfrm>
          <a:prstGeom prst="rect">
            <a:avLst/>
          </a:prstGeom>
        </p:spPr>
      </p:pic>
      <p:sp>
        <p:nvSpPr>
          <p:cNvPr id="1018" name="textbox 1018"/>
          <p:cNvSpPr/>
          <p:nvPr/>
        </p:nvSpPr>
        <p:spPr>
          <a:xfrm>
            <a:off x="3090563" y="4289433"/>
            <a:ext cx="1280794" cy="158750"/>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Cell phone center frame hole detection point cloud</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20" name="textbox 1020"/>
          <p:cNvSpPr/>
          <p:nvPr/>
        </p:nvSpPr>
        <p:spPr>
          <a:xfrm>
            <a:off x="834866" y="4289433"/>
            <a:ext cx="1225550" cy="16002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PCBA board screw hole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8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22" name="textbox 1022"/>
          <p:cNvSpPr/>
          <p:nvPr/>
        </p:nvSpPr>
        <p:spPr>
          <a:xfrm>
            <a:off x="5371465" y="4289425"/>
            <a:ext cx="1466850" cy="546100"/>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Structural component hole detection </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7000"/>
              </a:lnSpc>
            </a:pPr>
            <a:r>
              <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rPr>
              <a:t>point cloud</a:t>
            </a:r>
            <a:endParaRPr sz="1000" kern="0" spc="-20" dirty="0">
              <a:solidFill>
                <a:srgbClr val="030303">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24" name="textbox 1024"/>
          <p:cNvSpPr/>
          <p:nvPr/>
        </p:nvSpPr>
        <p:spPr>
          <a:xfrm rot="2400000">
            <a:off x="996862" y="7992705"/>
            <a:ext cx="466090" cy="144145"/>
          </a:xfrm>
          <a:prstGeom prst="rect">
            <a:avLst/>
          </a:prstGeom>
        </p:spPr>
        <p:txBody>
          <a:bodyPr vert="horz" wrap="square" lIns="0" tIns="0" rIns="0" bIns="0"/>
          <a:lstStyle/>
          <a:p>
            <a:pPr algn="l" rtl="0" eaLnBrk="0">
              <a:lnSpc>
                <a:spcPct val="118000"/>
              </a:lnSpc>
            </a:pPr>
            <a:endParaRPr lang="en-US" altLang="en-US" sz="200" dirty="0"/>
          </a:p>
          <a:p>
            <a:pPr marL="12700" algn="l" rtl="0" eaLnBrk="0">
              <a:lnSpc>
                <a:spcPct val="78000"/>
              </a:lnSpc>
              <a:spcBef>
                <a:spcPts val="0"/>
              </a:spcBef>
            </a:pPr>
            <a:r>
              <a:rPr sz="800" kern="0" spc="100" dirty="0">
                <a:solidFill>
                  <a:srgbClr val="211814">
                    <a:alpha val="100000"/>
                  </a:srgbClr>
                </a:solidFill>
                <a:latin typeface="微软雅黑" panose="020B0503020204020204" charset="-122"/>
                <a:ea typeface="微软雅黑" panose="020B0503020204020204" charset="-122"/>
                <a:cs typeface="微软雅黑" panose="020B0503020204020204" charset="-122"/>
              </a:rPr>
              <a:t>129mm</a:t>
            </a:r>
            <a:endParaRPr lang="en-US" altLang="en-US" sz="800" dirty="0"/>
          </a:p>
        </p:txBody>
      </p:sp>
      <p:sp>
        <p:nvSpPr>
          <p:cNvPr id="1028" name="textbox 1028"/>
          <p:cNvSpPr/>
          <p:nvPr/>
        </p:nvSpPr>
        <p:spPr>
          <a:xfrm rot="3000000">
            <a:off x="828811" y="8433218"/>
            <a:ext cx="466090" cy="131445"/>
          </a:xfrm>
          <a:prstGeom prst="rect">
            <a:avLst/>
          </a:prstGeom>
        </p:spPr>
        <p:txBody>
          <a:bodyPr vert="horz" wrap="square" lIns="0" tIns="0" rIns="0" bIns="0"/>
          <a:lstStyle/>
          <a:p>
            <a:pPr algn="l" rtl="0" eaLnBrk="0">
              <a:lnSpc>
                <a:spcPct val="107000"/>
              </a:lnSpc>
            </a:pPr>
            <a:endParaRPr lang="en-US" altLang="en-US" sz="200" dirty="0"/>
          </a:p>
          <a:p>
            <a:pPr marL="12700" algn="l" rtl="0" eaLnBrk="0">
              <a:lnSpc>
                <a:spcPct val="80000"/>
              </a:lnSpc>
              <a:spcBef>
                <a:spcPts val="0"/>
              </a:spcBef>
            </a:pPr>
            <a:r>
              <a:rPr sz="700" kern="0" spc="180" dirty="0">
                <a:solidFill>
                  <a:srgbClr val="211814">
                    <a:alpha val="100000"/>
                  </a:srgbClr>
                </a:solidFill>
                <a:latin typeface="微软雅黑" panose="020B0503020204020204" charset="-122"/>
                <a:ea typeface="微软雅黑" panose="020B0503020204020204" charset="-122"/>
                <a:cs typeface="微软雅黑" panose="020B0503020204020204" charset="-122"/>
              </a:rPr>
              <a:t>143mm</a:t>
            </a:r>
            <a:endParaRPr lang="en-US" altLang="en-US" sz="700" dirty="0"/>
          </a:p>
        </p:txBody>
      </p:sp>
      <p:sp>
        <p:nvSpPr>
          <p:cNvPr id="1032" name="textbox 1032"/>
          <p:cNvSpPr/>
          <p:nvPr/>
        </p:nvSpPr>
        <p:spPr>
          <a:xfrm rot="20940000">
            <a:off x="1804265" y="8591224"/>
            <a:ext cx="476884" cy="140970"/>
          </a:xfrm>
          <a:prstGeom prst="rect">
            <a:avLst/>
          </a:prstGeom>
        </p:spPr>
        <p:txBody>
          <a:bodyPr vert="horz" wrap="square" lIns="0" tIns="0" rIns="0" bIns="0"/>
          <a:lstStyle/>
          <a:p>
            <a:pPr algn="l" rtl="0" eaLnBrk="0">
              <a:lnSpc>
                <a:spcPct val="108000"/>
              </a:lnSpc>
            </a:pPr>
            <a:endParaRPr lang="en-US" altLang="en-US" sz="200" dirty="0"/>
          </a:p>
          <a:p>
            <a:pPr marL="12700" algn="l" rtl="0" eaLnBrk="0">
              <a:lnSpc>
                <a:spcPct val="89000"/>
              </a:lnSpc>
              <a:spcBef>
                <a:spcPts val="0"/>
              </a:spcBef>
            </a:pPr>
            <a:r>
              <a:rPr sz="700" i="1" kern="0" spc="230" dirty="0">
                <a:solidFill>
                  <a:srgbClr val="211814">
                    <a:alpha val="100000"/>
                  </a:srgbClr>
                </a:solidFill>
                <a:latin typeface="Arial" panose="020B0604020202020204"/>
                <a:ea typeface="Arial" panose="020B0604020202020204"/>
                <a:cs typeface="Arial" panose="020B0604020202020204"/>
              </a:rPr>
              <a:t>179mm</a:t>
            </a:r>
            <a:endParaRPr lang="en-US" altLang="en-US" sz="700" dirty="0"/>
          </a:p>
        </p:txBody>
      </p:sp>
      <p:sp>
        <p:nvSpPr>
          <p:cNvPr id="1034" name="textbox 1034"/>
          <p:cNvSpPr/>
          <p:nvPr/>
        </p:nvSpPr>
        <p:spPr>
          <a:xfrm rot="21000000">
            <a:off x="1678961" y="8073568"/>
            <a:ext cx="475615" cy="147320"/>
          </a:xfrm>
          <a:prstGeom prst="rect">
            <a:avLst/>
          </a:prstGeom>
        </p:spPr>
        <p:txBody>
          <a:bodyPr vert="horz" wrap="square" lIns="0" tIns="0" rIns="0" bIns="0"/>
          <a:lstStyle/>
          <a:p>
            <a:pPr algn="l" rtl="0" eaLnBrk="0">
              <a:lnSpc>
                <a:spcPct val="117000"/>
              </a:lnSpc>
            </a:pPr>
            <a:endParaRPr lang="en-US" altLang="en-US" sz="200" dirty="0"/>
          </a:p>
          <a:p>
            <a:pPr marL="12700" algn="l" rtl="0" eaLnBrk="0">
              <a:lnSpc>
                <a:spcPct val="81000"/>
              </a:lnSpc>
              <a:spcBef>
                <a:spcPts val="0"/>
              </a:spcBef>
            </a:pPr>
            <a:r>
              <a:rPr sz="800" i="1" kern="0" spc="170" dirty="0">
                <a:solidFill>
                  <a:srgbClr val="211814">
                    <a:alpha val="100000"/>
                  </a:srgbClr>
                </a:solidFill>
                <a:latin typeface="Arial" panose="020B0604020202020204"/>
                <a:ea typeface="Arial" panose="020B0604020202020204"/>
                <a:cs typeface="Arial" panose="020B0604020202020204"/>
              </a:rPr>
              <a:t>158mm</a:t>
            </a:r>
            <a:endParaRPr lang="en-US" altLang="en-US" sz="800" dirty="0"/>
          </a:p>
        </p:txBody>
      </p:sp>
      <p:pic>
        <p:nvPicPr>
          <p:cNvPr id="1036" name="picture 1036"/>
          <p:cNvPicPr>
            <a:picLocks noChangeAspect="1"/>
          </p:cNvPicPr>
          <p:nvPr/>
        </p:nvPicPr>
        <p:blipFill>
          <a:blip r:embed="rId22"/>
          <a:stretch>
            <a:fillRect/>
          </a:stretch>
        </p:blipFill>
        <p:spPr>
          <a:xfrm rot="21600000">
            <a:off x="5101836" y="1594731"/>
            <a:ext cx="232676" cy="232193"/>
          </a:xfrm>
          <a:prstGeom prst="rect">
            <a:avLst/>
          </a:prstGeom>
        </p:spPr>
      </p:pic>
      <p:pic>
        <p:nvPicPr>
          <p:cNvPr id="1038" name="picture 1038"/>
          <p:cNvPicPr>
            <a:picLocks noChangeAspect="1"/>
          </p:cNvPicPr>
          <p:nvPr/>
        </p:nvPicPr>
        <p:blipFill>
          <a:blip r:embed="rId23"/>
          <a:stretch>
            <a:fillRect/>
          </a:stretch>
        </p:blipFill>
        <p:spPr>
          <a:xfrm rot="21600000">
            <a:off x="428294" y="9191625"/>
            <a:ext cx="6694094" cy="6350"/>
          </a:xfrm>
          <a:prstGeom prst="rect">
            <a:avLst/>
          </a:prstGeom>
        </p:spPr>
      </p:pic>
      <p:pic>
        <p:nvPicPr>
          <p:cNvPr id="1040" name="picture 1040"/>
          <p:cNvPicPr>
            <a:picLocks noChangeAspect="1"/>
          </p:cNvPicPr>
          <p:nvPr/>
        </p:nvPicPr>
        <p:blipFill>
          <a:blip r:embed="rId24"/>
          <a:stretch>
            <a:fillRect/>
          </a:stretch>
        </p:blipFill>
        <p:spPr>
          <a:xfrm rot="21600000">
            <a:off x="446984" y="1598780"/>
            <a:ext cx="43078" cy="231213"/>
          </a:xfrm>
          <a:prstGeom prst="rect">
            <a:avLst/>
          </a:prstGeom>
        </p:spPr>
      </p:pic>
      <p:pic>
        <p:nvPicPr>
          <p:cNvPr id="1042" name="picture 1042"/>
          <p:cNvPicPr>
            <a:picLocks noChangeAspect="1"/>
          </p:cNvPicPr>
          <p:nvPr/>
        </p:nvPicPr>
        <p:blipFill>
          <a:blip r:embed="rId25"/>
          <a:stretch>
            <a:fillRect/>
          </a:stretch>
        </p:blipFill>
        <p:spPr>
          <a:xfrm rot="21600000">
            <a:off x="1667649" y="5890641"/>
            <a:ext cx="1001217" cy="6350"/>
          </a:xfrm>
          <a:prstGeom prst="rect">
            <a:avLst/>
          </a:prstGeom>
        </p:spPr>
      </p:pic>
      <p:sp>
        <p:nvSpPr>
          <p:cNvPr id="1044" name="rect"/>
          <p:cNvSpPr/>
          <p:nvPr/>
        </p:nvSpPr>
        <p:spPr>
          <a:xfrm>
            <a:off x="1380385" y="8685896"/>
            <a:ext cx="54711" cy="24853"/>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1046" name="rect"/>
          <p:cNvSpPr/>
          <p:nvPr/>
        </p:nvSpPr>
        <p:spPr>
          <a:xfrm>
            <a:off x="2517537" y="8479383"/>
            <a:ext cx="54711" cy="24853"/>
          </a:xfrm>
          <a:prstGeom prst="rect">
            <a:avLst/>
          </a:prstGeom>
          <a:solidFill>
            <a:srgbClr val="D92628">
              <a:alpha val="100000"/>
            </a:srgbClr>
          </a:solidFill>
          <a:ln cap="flat">
            <a:noFill/>
            <a:prstDash val="solid"/>
            <a:miter lim="0"/>
          </a:ln>
        </p:spPr>
        <p:txBody>
          <a:bodyPr rtlCol="0"/>
          <a:lstStyle/>
          <a:p>
            <a:pPr algn="ctr"/>
            <a:endParaRPr lang="zh-CN" altLang="en-US"/>
          </a:p>
        </p:txBody>
      </p:sp>
      <p:sp>
        <p:nvSpPr>
          <p:cNvPr id="1048" name="rect"/>
          <p:cNvSpPr/>
          <p:nvPr/>
        </p:nvSpPr>
        <p:spPr>
          <a:xfrm>
            <a:off x="2442466" y="8139889"/>
            <a:ext cx="47726" cy="18707"/>
          </a:xfrm>
          <a:prstGeom prst="rect">
            <a:avLst/>
          </a:prstGeom>
          <a:solidFill>
            <a:srgbClr val="D92628">
              <a:alpha val="100000"/>
            </a:srgbClr>
          </a:solidFill>
          <a:ln cap="flat">
            <a:noFill/>
            <a:prstDash val="solid"/>
            <a:miter lim="0"/>
          </a:ln>
        </p:spPr>
        <p:txBody>
          <a:bodyPr rtlCol="0"/>
          <a:lstStyle/>
          <a:p>
            <a:pPr algn="ctr"/>
            <a:endParaRPr lang="zh-CN" altLang="en-US"/>
          </a:p>
        </p:txBody>
      </p:sp>
      <p:pic>
        <p:nvPicPr>
          <p:cNvPr id="1050" name="picture 1050"/>
          <p:cNvPicPr>
            <a:picLocks noChangeAspect="1"/>
          </p:cNvPicPr>
          <p:nvPr/>
        </p:nvPicPr>
        <p:blipFill>
          <a:blip r:embed="rId26"/>
          <a:stretch>
            <a:fillRect/>
          </a:stretch>
        </p:blipFill>
        <p:spPr>
          <a:xfrm rot="21600000">
            <a:off x="6018390" y="7646136"/>
            <a:ext cx="6350" cy="6350"/>
          </a:xfrm>
          <a:prstGeom prst="rect">
            <a:avLst/>
          </a:prstGeom>
        </p:spPr>
      </p:pic>
      <p:pic>
        <p:nvPicPr>
          <p:cNvPr id="10" name="图片 9" descr="如本科技英文LOGO"/>
          <p:cNvPicPr/>
          <p:nvPr>
            <p:custDataLst>
              <p:tags r:id="rId27"/>
            </p:custDataLst>
          </p:nvPr>
        </p:nvPicPr>
        <p:blipFill>
          <a:blip r:embed="rId28"/>
          <a:stretch>
            <a:fillRect/>
          </a:stretch>
        </p:blipFill>
        <p:spPr>
          <a:xfrm>
            <a:off x="5789930" y="420370"/>
            <a:ext cx="1651000" cy="297180"/>
          </a:xfrm>
          <a:prstGeom prst="rect">
            <a:avLst/>
          </a:prstGeom>
        </p:spPr>
      </p:pic>
      <p:sp>
        <p:nvSpPr>
          <p:cNvPr id="11" name="textbox 10"/>
          <p:cNvSpPr/>
          <p:nvPr>
            <p:custDataLst>
              <p:tags r:id="rId29"/>
            </p:custDataLst>
          </p:nvPr>
        </p:nvSpPr>
        <p:spPr>
          <a:xfrm>
            <a:off x="6072505" y="647700"/>
            <a:ext cx="1376680" cy="104775"/>
          </a:xfrm>
          <a:prstGeom prst="rect">
            <a:avLst/>
          </a:prstGeom>
        </p:spPr>
        <p:txBody>
          <a:bodyPr vert="horz" wrap="square" lIns="0" tIns="0" rIns="0" bIns="0"/>
          <a:p>
            <a:pPr algn="l" rtl="0" eaLnBrk="0">
              <a:lnSpc>
                <a:spcPct val="83000"/>
              </a:lnSpc>
            </a:pPr>
            <a:endParaRPr lang="en-US" altLang="en-US" sz="100" dirty="0"/>
          </a:p>
          <a:p>
            <a:pPr marL="12700" algn="l" rtl="0" eaLnBrk="0">
              <a:lnSpc>
                <a:spcPts val="1155"/>
              </a:lnSpc>
            </a:pP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Intelligent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H</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and-</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ye </a:t>
            </a:r>
            <a:r>
              <a:rPr 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E</a:t>
            </a:r>
            <a:r>
              <a:rPr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rPr>
              <a:t>xpert</a:t>
            </a:r>
            <a:endParaRPr lang="en-US" altLang="en-US" sz="800" kern="0" spc="-10" dirty="0">
              <a:solidFill>
                <a:srgbClr val="25171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TABLE_ENDDRAG_ORIGIN_RECT" val="279*320"/>
  <p:tag name="TABLE_ENDDRAG_RECT" val="269*390*279*320"/>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TABLE_ENDDRAG_ORIGIN_RECT" val="275*320"/>
  <p:tag name="TABLE_ENDDRAG_RECT" val="274*394*275*320"/>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commondata" val="eyJoZGlkIjoiODc3NDMyNmRiZmM3ZjNkOWRiZWQyNzkzYjhjOTI3Yzg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284*319"/>
  <p:tag name="TABLE_ENDDRAG_RECT" val="265*397*284*319"/>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TABLE_ENDDRAG_ORIGIN_RECT" val="276*333"/>
  <p:tag name="TABLE_ENDDRAG_RECT" val="279*383*276*333"/>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TABLE_ENDDRAG_ORIGIN_RECT" val="289*310"/>
  <p:tag name="TABLE_ENDDRAG_RECT" val="260*403*289*310"/>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264*318"/>
  <p:tag name="TABLE_ENDDRAG_RECT" val="285*397*264*318"/>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TABLE_ENDDRAG_ORIGIN_RECT" val="288*332"/>
  <p:tag name="TABLE_ENDDRAG_RECT" val="260*383*288*332"/>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ABLE_ENDDRAG_ORIGIN_RECT" val="285*326"/>
  <p:tag name="TABLE_ENDDRAG_RECT" val="264*387*285*326"/>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23201</Words>
  <Application>WPS 演示</Application>
  <PresentationFormat/>
  <Paragraphs>1537</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微软雅黑</vt:lpstr>
      <vt:lpstr>Arial</vt:lpstr>
      <vt:lpstr>Malgun Gothic</vt:lpstr>
      <vt:lpstr>Microsoft YaHei UI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如本科技-RVC系列3D工业相机 V1.5 20230906</dc:title>
  <dc:creator/>
  <cp:lastModifiedBy>该取个什么名字好呢</cp:lastModifiedBy>
  <cp:revision>105</cp:revision>
  <dcterms:created xsi:type="dcterms:W3CDTF">2023-10-25T02:28:00Z</dcterms:created>
  <dcterms:modified xsi:type="dcterms:W3CDTF">2023-11-09T01:42:31Z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2023-09-29T18:12:56Z</vt:filetime>
  </property>
  <property fmtid="{D5CDD505-2E9C-101B-9397-08002B2CF9AE}" pid="4" name="ICV">
    <vt:lpwstr>4CE419B423754577A3BB70728175F791_12</vt:lpwstr>
  </property>
  <property fmtid="{D5CDD505-2E9C-101B-9397-08002B2CF9AE}" pid="5" name="KSOProductBuildVer">
    <vt:lpwstr>2052-12.1.0.15933</vt:lpwstr>
  </property>
</Properties>
</file>